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07" r:id="rId2"/>
    <p:sldId id="951" r:id="rId3"/>
    <p:sldId id="907" r:id="rId4"/>
    <p:sldId id="958" r:id="rId5"/>
    <p:sldId id="943" r:id="rId6"/>
    <p:sldId id="957" r:id="rId7"/>
    <p:sldId id="962" r:id="rId8"/>
    <p:sldId id="963" r:id="rId9"/>
    <p:sldId id="964" r:id="rId10"/>
    <p:sldId id="961" r:id="rId11"/>
    <p:sldId id="930" r:id="rId12"/>
    <p:sldId id="934" r:id="rId13"/>
    <p:sldId id="938" r:id="rId14"/>
    <p:sldId id="959" r:id="rId15"/>
    <p:sldId id="953" r:id="rId16"/>
    <p:sldId id="952" r:id="rId17"/>
    <p:sldId id="965" r:id="rId18"/>
    <p:sldId id="954" r:id="rId19"/>
    <p:sldId id="960" r:id="rId20"/>
    <p:sldId id="950" r:id="rId21"/>
    <p:sldId id="944" r:id="rId22"/>
    <p:sldId id="933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EE4E74"/>
    <a:srgbClr val="39A1BB"/>
    <a:srgbClr val="0CCDD8"/>
    <a:srgbClr val="FF99FF"/>
    <a:srgbClr val="5B9BD5"/>
    <a:srgbClr val="B58068"/>
    <a:srgbClr val="FF66FF"/>
    <a:srgbClr val="FFADD6"/>
    <a:srgbClr val="007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>
      <p:cViewPr varScale="1">
        <p:scale>
          <a:sx n="108" d="100"/>
          <a:sy n="108" d="100"/>
        </p:scale>
        <p:origin x="43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apple\Desktop\&#36816;&#33829;\&#34892;&#19994;&#25968;&#25454;\&#30456;&#20851;&#34892;&#19994;&#25968;&#25454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ple\Desktop\&#36816;&#33829;\&#34892;&#19994;&#25968;&#25454;\&#20027;&#25512;&#34892;&#19994;&#25104;&#20132;&#21344;&#27604;&#36235;&#2118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ple\Desktop\&#36816;&#33829;\&#34892;&#19994;&#25968;&#25454;\&#20027;&#25512;&#34892;&#19994;&#25104;&#20132;&#21344;&#27604;&#36235;&#2118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apple\Desktop\&#36816;&#33829;\&#34892;&#19994;&#25968;&#25454;\&#30456;&#20851;&#34892;&#19994;&#25968;&#25454;.xlsx" TargetMode="External"/><Relationship Id="rId4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[Microsoft PowerPoint 中的图表]Sheet9!数据透视表8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gifrer店铺销售额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Sheet9!$B$2:$B$17</c:f>
              <c:numCache>
                <c:formatCode>General</c:formatCode>
                <c:ptCount val="11"/>
                <c:pt idx="0">
                  <c:v>17151.009999999998</c:v>
                </c:pt>
                <c:pt idx="1">
                  <c:v>32886.28</c:v>
                </c:pt>
                <c:pt idx="2">
                  <c:v>102890.44</c:v>
                </c:pt>
                <c:pt idx="3">
                  <c:v>95490</c:v>
                </c:pt>
                <c:pt idx="4">
                  <c:v>225957.06</c:v>
                </c:pt>
                <c:pt idx="5">
                  <c:v>619193.65</c:v>
                </c:pt>
                <c:pt idx="6">
                  <c:v>478711.1</c:v>
                </c:pt>
                <c:pt idx="7">
                  <c:v>770407.19</c:v>
                </c:pt>
                <c:pt idx="8">
                  <c:v>572863.6</c:v>
                </c:pt>
                <c:pt idx="9">
                  <c:v>327661.7</c:v>
                </c:pt>
                <c:pt idx="10">
                  <c:v>351894.78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4-4ED7-8295-8D4D94DDA107}"/>
            </c:ext>
          </c:extLst>
        </c:ser>
        <c:ser>
          <c:idx val="1"/>
          <c:order val="1"/>
          <c:tx>
            <c:strRef>
              <c:f>Sheet9!$C$1</c:f>
              <c:strCache>
                <c:ptCount val="1"/>
                <c:pt idx="0">
                  <c:v>鼻眼清洗液行业销售指数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Sheet9!$C$2:$C$17</c:f>
              <c:numCache>
                <c:formatCode>General</c:formatCode>
                <c:ptCount val="11"/>
                <c:pt idx="0">
                  <c:v>1469045.6</c:v>
                </c:pt>
                <c:pt idx="1">
                  <c:v>1659257.6</c:v>
                </c:pt>
                <c:pt idx="2">
                  <c:v>1762987.6</c:v>
                </c:pt>
                <c:pt idx="3">
                  <c:v>1425305.2</c:v>
                </c:pt>
                <c:pt idx="4">
                  <c:v>1531657.6</c:v>
                </c:pt>
                <c:pt idx="5">
                  <c:v>1660247.6</c:v>
                </c:pt>
                <c:pt idx="6">
                  <c:v>1544140.4000000001</c:v>
                </c:pt>
                <c:pt idx="7">
                  <c:v>1646453.6</c:v>
                </c:pt>
                <c:pt idx="8">
                  <c:v>1473296.0000000002</c:v>
                </c:pt>
                <c:pt idx="9">
                  <c:v>1319282.8</c:v>
                </c:pt>
                <c:pt idx="10">
                  <c:v>1421952.4000000001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4-4ED7-8295-8D4D94DDA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873272"/>
        <c:axId val="703873600"/>
      </c:lineChart>
      <c:lineChart>
        <c:grouping val="standard"/>
        <c:varyColors val="0"/>
        <c:ser>
          <c:idx val="2"/>
          <c:order val="2"/>
          <c:tx>
            <c:strRef>
              <c:f>Sheet9!$D$1</c:f>
              <c:strCache>
                <c:ptCount val="1"/>
                <c:pt idx="0">
                  <c:v>gifrer占鼻眼行业比重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Sheet9!$A$2:$A$17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Sheet9!$D$2:$D$17</c:f>
              <c:numCache>
                <c:formatCode>General</c:formatCode>
                <c:ptCount val="11"/>
                <c:pt idx="0">
                  <c:v>6.2850057207209903E-2</c:v>
                </c:pt>
                <c:pt idx="1">
                  <c:v>7.6270736985022694E-2</c:v>
                </c:pt>
                <c:pt idx="2">
                  <c:v>9.6371409532318889E-2</c:v>
                </c:pt>
                <c:pt idx="3">
                  <c:v>0.12051257513127715</c:v>
                </c:pt>
                <c:pt idx="4">
                  <c:v>0.21802105118010709</c:v>
                </c:pt>
                <c:pt idx="5">
                  <c:v>0.37672694121045558</c:v>
                </c:pt>
                <c:pt idx="6">
                  <c:v>0.36727541096651573</c:v>
                </c:pt>
                <c:pt idx="7">
                  <c:v>0.45182979951575919</c:v>
                </c:pt>
                <c:pt idx="8">
                  <c:v>0.42606020786047066</c:v>
                </c:pt>
                <c:pt idx="9">
                  <c:v>0.36509503496899981</c:v>
                </c:pt>
                <c:pt idx="10">
                  <c:v>0.36573516806891709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4-4ED7-8295-8D4D94DDA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0070312"/>
        <c:axId val="712059624"/>
      </c:lineChart>
      <c:catAx>
        <c:axId val="70387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73600"/>
        <c:crosses val="autoZero"/>
        <c:auto val="1"/>
        <c:lblAlgn val="ctr"/>
        <c:lblOffset val="100"/>
        <c:noMultiLvlLbl val="0"/>
      </c:catAx>
      <c:valAx>
        <c:axId val="7038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73272"/>
        <c:crosses val="autoZero"/>
        <c:crossBetween val="between"/>
      </c:valAx>
      <c:valAx>
        <c:axId val="71205962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0070312"/>
        <c:crosses val="max"/>
        <c:crossBetween val="between"/>
      </c:valAx>
      <c:catAx>
        <c:axId val="71007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2059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[相关行业数据.xlsx]Sheet2!数据透视表1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2015.9-2017.8</a:t>
            </a:r>
            <a:r>
              <a:rPr lang="zh-CN" altLang="en-US" dirty="0"/>
              <a:t>洗鼻相关类目销售趋势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Sheet2!$B$3:$B$5</c:f>
              <c:strCache>
                <c:ptCount val="1"/>
                <c:pt idx="0">
                  <c:v>通用 - 洗鼻壶/洗鼻盐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Sheet2!$B$6:$B$36</c:f>
              <c:numCache>
                <c:formatCode>General</c:formatCode>
                <c:ptCount val="24"/>
                <c:pt idx="0">
                  <c:v>2787</c:v>
                </c:pt>
                <c:pt idx="1">
                  <c:v>2861</c:v>
                </c:pt>
                <c:pt idx="2">
                  <c:v>2871</c:v>
                </c:pt>
                <c:pt idx="3">
                  <c:v>3369</c:v>
                </c:pt>
                <c:pt idx="4">
                  <c:v>2857</c:v>
                </c:pt>
                <c:pt idx="5">
                  <c:v>1840</c:v>
                </c:pt>
                <c:pt idx="6">
                  <c:v>2417</c:v>
                </c:pt>
                <c:pt idx="7">
                  <c:v>2217</c:v>
                </c:pt>
                <c:pt idx="8">
                  <c:v>2228</c:v>
                </c:pt>
                <c:pt idx="9">
                  <c:v>1944</c:v>
                </c:pt>
                <c:pt idx="10">
                  <c:v>1763</c:v>
                </c:pt>
                <c:pt idx="11">
                  <c:v>2253</c:v>
                </c:pt>
                <c:pt idx="12">
                  <c:v>3039</c:v>
                </c:pt>
                <c:pt idx="13">
                  <c:v>2752</c:v>
                </c:pt>
                <c:pt idx="14">
                  <c:v>2849</c:v>
                </c:pt>
                <c:pt idx="15">
                  <c:v>2707</c:v>
                </c:pt>
                <c:pt idx="16">
                  <c:v>1562</c:v>
                </c:pt>
                <c:pt idx="17">
                  <c:v>1745</c:v>
                </c:pt>
                <c:pt idx="18">
                  <c:v>2094</c:v>
                </c:pt>
                <c:pt idx="19">
                  <c:v>2530</c:v>
                </c:pt>
                <c:pt idx="20">
                  <c:v>2825</c:v>
                </c:pt>
                <c:pt idx="21">
                  <c:v>2415</c:v>
                </c:pt>
                <c:pt idx="22">
                  <c:v>1877</c:v>
                </c:pt>
                <c:pt idx="23">
                  <c:v>2105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B-44A3-AA48-482BBBD2F794}"/>
            </c:ext>
          </c:extLst>
        </c:ser>
        <c:ser>
          <c:idx val="1"/>
          <c:order val="1"/>
          <c:tx>
            <c:strRef>
              <c:f>Sheet2!$C$3:$C$5</c:f>
              <c:strCache>
                <c:ptCount val="1"/>
                <c:pt idx="0">
                  <c:v>通用 - 洗鼻器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Sheet2!$C$6:$C$36</c:f>
              <c:numCache>
                <c:formatCode>General</c:formatCode>
                <c:ptCount val="24"/>
                <c:pt idx="0">
                  <c:v>258.8</c:v>
                </c:pt>
                <c:pt idx="1">
                  <c:v>318.2</c:v>
                </c:pt>
                <c:pt idx="2">
                  <c:v>317.60000000000002</c:v>
                </c:pt>
                <c:pt idx="3">
                  <c:v>295.60000000000002</c:v>
                </c:pt>
                <c:pt idx="4">
                  <c:v>250</c:v>
                </c:pt>
                <c:pt idx="5">
                  <c:v>178.5</c:v>
                </c:pt>
                <c:pt idx="6">
                  <c:v>700.8</c:v>
                </c:pt>
                <c:pt idx="7">
                  <c:v>960.7</c:v>
                </c:pt>
                <c:pt idx="8">
                  <c:v>1290</c:v>
                </c:pt>
                <c:pt idx="9">
                  <c:v>1290</c:v>
                </c:pt>
                <c:pt idx="10">
                  <c:v>1004</c:v>
                </c:pt>
                <c:pt idx="11">
                  <c:v>1196</c:v>
                </c:pt>
                <c:pt idx="12">
                  <c:v>2245</c:v>
                </c:pt>
                <c:pt idx="13">
                  <c:v>2174</c:v>
                </c:pt>
                <c:pt idx="14">
                  <c:v>2619</c:v>
                </c:pt>
                <c:pt idx="15">
                  <c:v>2631</c:v>
                </c:pt>
                <c:pt idx="16">
                  <c:v>1860</c:v>
                </c:pt>
                <c:pt idx="17">
                  <c:v>2295</c:v>
                </c:pt>
                <c:pt idx="18">
                  <c:v>3034</c:v>
                </c:pt>
                <c:pt idx="19">
                  <c:v>3201</c:v>
                </c:pt>
                <c:pt idx="20">
                  <c:v>3738</c:v>
                </c:pt>
                <c:pt idx="21">
                  <c:v>3388</c:v>
                </c:pt>
                <c:pt idx="22">
                  <c:v>3056</c:v>
                </c:pt>
                <c:pt idx="23">
                  <c:v>3211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8B-44A3-AA48-482BBBD2F794}"/>
            </c:ext>
          </c:extLst>
        </c:ser>
        <c:ser>
          <c:idx val="2"/>
          <c:order val="2"/>
          <c:tx>
            <c:strRef>
              <c:f>Sheet2!$E$3:$E$5</c:f>
              <c:strCache>
                <c:ptCount val="1"/>
                <c:pt idx="0">
                  <c:v>婴儿 - 鼻眼清洗液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Sheet2!$E$6:$E$36</c:f>
              <c:numCache>
                <c:formatCode>General</c:formatCode>
                <c:ptCount val="24"/>
                <c:pt idx="0">
                  <c:v>116.5</c:v>
                </c:pt>
                <c:pt idx="1">
                  <c:v>161.5</c:v>
                </c:pt>
                <c:pt idx="2">
                  <c:v>159</c:v>
                </c:pt>
                <c:pt idx="3">
                  <c:v>228.1</c:v>
                </c:pt>
                <c:pt idx="4">
                  <c:v>254.5</c:v>
                </c:pt>
                <c:pt idx="5">
                  <c:v>138.19999999999999</c:v>
                </c:pt>
                <c:pt idx="6">
                  <c:v>250.7</c:v>
                </c:pt>
                <c:pt idx="7">
                  <c:v>221</c:v>
                </c:pt>
                <c:pt idx="8">
                  <c:v>207.1</c:v>
                </c:pt>
                <c:pt idx="9">
                  <c:v>179.8</c:v>
                </c:pt>
                <c:pt idx="10">
                  <c:v>151.80000000000001</c:v>
                </c:pt>
                <c:pt idx="11">
                  <c:v>162.80000000000001</c:v>
                </c:pt>
                <c:pt idx="12">
                  <c:v>221.4</c:v>
                </c:pt>
                <c:pt idx="13">
                  <c:v>270.5</c:v>
                </c:pt>
                <c:pt idx="14">
                  <c:v>386.2</c:v>
                </c:pt>
                <c:pt idx="15">
                  <c:v>438.2</c:v>
                </c:pt>
                <c:pt idx="16">
                  <c:v>310.5</c:v>
                </c:pt>
                <c:pt idx="17">
                  <c:v>349.4</c:v>
                </c:pt>
                <c:pt idx="18">
                  <c:v>491.5</c:v>
                </c:pt>
                <c:pt idx="19">
                  <c:v>469.3</c:v>
                </c:pt>
                <c:pt idx="20">
                  <c:v>475.6</c:v>
                </c:pt>
                <c:pt idx="21">
                  <c:v>397.7</c:v>
                </c:pt>
                <c:pt idx="22">
                  <c:v>257</c:v>
                </c:pt>
                <c:pt idx="23">
                  <c:v>311.7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8B-44A3-AA48-482BBBD2F794}"/>
            </c:ext>
          </c:extLst>
        </c:ser>
        <c:ser>
          <c:idx val="3"/>
          <c:order val="3"/>
          <c:tx>
            <c:strRef>
              <c:f>Sheet2!$F$3:$F$5</c:f>
              <c:strCache>
                <c:ptCount val="1"/>
                <c:pt idx="0">
                  <c:v>婴儿 - 吸鼻器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Sheet2!$A$6:$A$36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Sheet2!$F$6:$F$36</c:f>
              <c:numCache>
                <c:formatCode>General</c:formatCode>
                <c:ptCount val="24"/>
                <c:pt idx="0">
                  <c:v>320.2</c:v>
                </c:pt>
                <c:pt idx="1">
                  <c:v>484.5</c:v>
                </c:pt>
                <c:pt idx="2">
                  <c:v>596.6</c:v>
                </c:pt>
                <c:pt idx="3">
                  <c:v>729.4</c:v>
                </c:pt>
                <c:pt idx="4">
                  <c:v>755.3</c:v>
                </c:pt>
                <c:pt idx="5">
                  <c:v>447.3</c:v>
                </c:pt>
                <c:pt idx="6">
                  <c:v>724.5</c:v>
                </c:pt>
                <c:pt idx="7">
                  <c:v>607.4</c:v>
                </c:pt>
                <c:pt idx="8">
                  <c:v>671.7</c:v>
                </c:pt>
                <c:pt idx="9">
                  <c:v>564.4</c:v>
                </c:pt>
                <c:pt idx="10">
                  <c:v>413.6</c:v>
                </c:pt>
                <c:pt idx="11">
                  <c:v>488.3</c:v>
                </c:pt>
                <c:pt idx="12">
                  <c:v>621.4</c:v>
                </c:pt>
                <c:pt idx="13">
                  <c:v>885.5</c:v>
                </c:pt>
                <c:pt idx="14">
                  <c:v>1592</c:v>
                </c:pt>
                <c:pt idx="15">
                  <c:v>1887</c:v>
                </c:pt>
                <c:pt idx="16">
                  <c:v>1242</c:v>
                </c:pt>
                <c:pt idx="17">
                  <c:v>1302</c:v>
                </c:pt>
                <c:pt idx="18">
                  <c:v>1257</c:v>
                </c:pt>
                <c:pt idx="19">
                  <c:v>1104</c:v>
                </c:pt>
                <c:pt idx="20">
                  <c:v>922</c:v>
                </c:pt>
                <c:pt idx="21">
                  <c:v>772.1</c:v>
                </c:pt>
                <c:pt idx="22">
                  <c:v>667.5</c:v>
                </c:pt>
                <c:pt idx="23">
                  <c:v>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8B-44A3-AA48-482BBBD2F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304984"/>
        <c:axId val="679305312"/>
      </c:lineChart>
      <c:catAx>
        <c:axId val="679304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时间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9305312"/>
        <c:crosses val="autoZero"/>
        <c:auto val="1"/>
        <c:lblAlgn val="ctr"/>
        <c:lblOffset val="100"/>
        <c:tickLblSkip val="1"/>
        <c:noMultiLvlLbl val="0"/>
      </c:catAx>
      <c:valAx>
        <c:axId val="67930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销售额指数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9304984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[Microsoft PowerPoint 中的图表]Sheet7!数据透视表1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鼻眼清洗液占婴儿2类目比重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Sheet7!$A$2:$A$32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Sheet7!$B$2:$B$32</c:f>
              <c:numCache>
                <c:formatCode>General</c:formatCode>
                <c:ptCount val="24"/>
                <c:pt idx="0">
                  <c:v>0.26677352873826427</c:v>
                </c:pt>
                <c:pt idx="1">
                  <c:v>0.25</c:v>
                </c:pt>
                <c:pt idx="2">
                  <c:v>0.21042879830598199</c:v>
                </c:pt>
                <c:pt idx="3">
                  <c:v>0.23822454308093993</c:v>
                </c:pt>
                <c:pt idx="4">
                  <c:v>0.25203010497128148</c:v>
                </c:pt>
                <c:pt idx="5">
                  <c:v>0.23603757472245943</c:v>
                </c:pt>
                <c:pt idx="6">
                  <c:v>0.25707547169811318</c:v>
                </c:pt>
                <c:pt idx="7">
                  <c:v>0.26677933365523898</c:v>
                </c:pt>
                <c:pt idx="8">
                  <c:v>0.23566226672735546</c:v>
                </c:pt>
                <c:pt idx="9">
                  <c:v>0.24160171996775059</c:v>
                </c:pt>
                <c:pt idx="10">
                  <c:v>0.26848249027237353</c:v>
                </c:pt>
                <c:pt idx="11">
                  <c:v>0.25003839655966825</c:v>
                </c:pt>
                <c:pt idx="12">
                  <c:v>0.26269577598481253</c:v>
                </c:pt>
                <c:pt idx="13">
                  <c:v>0.23399653979238755</c:v>
                </c:pt>
                <c:pt idx="14">
                  <c:v>0.19522798503690222</c:v>
                </c:pt>
                <c:pt idx="15">
                  <c:v>0.18845690693273698</c:v>
                </c:pt>
                <c:pt idx="16">
                  <c:v>0.2</c:v>
                </c:pt>
                <c:pt idx="17">
                  <c:v>0.2115780549836502</c:v>
                </c:pt>
                <c:pt idx="18">
                  <c:v>0.28109808407206177</c:v>
                </c:pt>
                <c:pt idx="19">
                  <c:v>0.29829021801309352</c:v>
                </c:pt>
                <c:pt idx="20">
                  <c:v>0.34029765311963367</c:v>
                </c:pt>
                <c:pt idx="21">
                  <c:v>0.33997264489656354</c:v>
                </c:pt>
                <c:pt idx="22">
                  <c:v>0.27798810167658194</c:v>
                </c:pt>
                <c:pt idx="23">
                  <c:v>0.2389054955162106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85-46D9-B1D3-03044487E789}"/>
            </c:ext>
          </c:extLst>
        </c:ser>
        <c:ser>
          <c:idx val="1"/>
          <c:order val="1"/>
          <c:tx>
            <c:strRef>
              <c:f>Sheet7!$C$1</c:f>
              <c:strCache>
                <c:ptCount val="1"/>
                <c:pt idx="0">
                  <c:v>婴儿2类目占总4类目比重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Sheet7!$A$2:$A$32</c:f>
              <c:multiLvlStrCache>
                <c:ptCount val="24"/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16">
                    <c:v>2017</c:v>
                  </c:pt>
                </c:lvl>
              </c:multiLvlStrCache>
            </c:multiLvlStrRef>
          </c:cat>
          <c:val>
            <c:numRef>
              <c:f>Sheet7!$C$2:$C$32</c:f>
              <c:numCache>
                <c:formatCode>General</c:formatCode>
                <c:ptCount val="24"/>
                <c:pt idx="0">
                  <c:v>0.12539842067480259</c:v>
                </c:pt>
                <c:pt idx="1">
                  <c:v>0.1688800585590296</c:v>
                </c:pt>
                <c:pt idx="2">
                  <c:v>0.19157243547487451</c:v>
                </c:pt>
                <c:pt idx="3">
                  <c:v>0.20715692001471195</c:v>
                </c:pt>
                <c:pt idx="4">
                  <c:v>0.24528760202098715</c:v>
                </c:pt>
                <c:pt idx="5">
                  <c:v>0.22484639016897082</c:v>
                </c:pt>
                <c:pt idx="6">
                  <c:v>0.23826044466161742</c:v>
                </c:pt>
                <c:pt idx="7">
                  <c:v>0.20678465340355956</c:v>
                </c:pt>
                <c:pt idx="8">
                  <c:v>0.19987263464337701</c:v>
                </c:pt>
                <c:pt idx="9">
                  <c:v>0.18706952893268311</c:v>
                </c:pt>
                <c:pt idx="10">
                  <c:v>0.16966750690193255</c:v>
                </c:pt>
                <c:pt idx="11">
                  <c:v>0.15880100485354015</c:v>
                </c:pt>
                <c:pt idx="12">
                  <c:v>0.13755957432917673</c:v>
                </c:pt>
                <c:pt idx="13">
                  <c:v>0.1900690562315028</c:v>
                </c:pt>
                <c:pt idx="14">
                  <c:v>0.26566570868362388</c:v>
                </c:pt>
                <c:pt idx="15">
                  <c:v>0.30342415701012632</c:v>
                </c:pt>
                <c:pt idx="16">
                  <c:v>0.31209166750427181</c:v>
                </c:pt>
                <c:pt idx="17">
                  <c:v>0.29015707910180277</c:v>
                </c:pt>
                <c:pt idx="18">
                  <c:v>0.25427179524467391</c:v>
                </c:pt>
                <c:pt idx="19">
                  <c:v>0.21539367222047287</c:v>
                </c:pt>
                <c:pt idx="20">
                  <c:v>0.17556465593045747</c:v>
                </c:pt>
                <c:pt idx="21">
                  <c:v>0.16776617714547956</c:v>
                </c:pt>
                <c:pt idx="22">
                  <c:v>0.15783183952198038</c:v>
                </c:pt>
                <c:pt idx="23">
                  <c:v>0.19706375458788347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85-46D9-B1D3-03044487E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6164856"/>
        <c:axId val="436166824"/>
      </c:lineChart>
      <c:catAx>
        <c:axId val="436164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6166824"/>
        <c:crosses val="autoZero"/>
        <c:auto val="1"/>
        <c:lblAlgn val="ctr"/>
        <c:lblOffset val="100"/>
        <c:noMultiLvlLbl val="0"/>
      </c:catAx>
      <c:valAx>
        <c:axId val="436166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6164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[类目构成分析.xlsx]Sheet2!数据透视表1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2016.10-2017.8</a:t>
            </a:r>
            <a:r>
              <a:rPr lang="zh-CN" altLang="en-US" b="1" dirty="0"/>
              <a:t>店铺成交叶子类目构成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9.4155870640438789E-4"/>
          <c:y val="0.12997805798193224"/>
          <c:w val="0.78056953954108488"/>
          <c:h val="0.82194225721784775"/>
        </c:manualLayout>
      </c:layout>
      <c:ofPieChart>
        <c:ofPieType val="pie"/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汇总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rgbClr val="DA1F28">
                      <a:lumMod val="110000"/>
                      <a:satMod val="105000"/>
                      <a:tint val="67000"/>
                    </a:srgbClr>
                  </a:gs>
                  <a:gs pos="50000">
                    <a:srgbClr val="DA1F28">
                      <a:lumMod val="105000"/>
                      <a:satMod val="103000"/>
                      <a:tint val="73000"/>
                    </a:srgbClr>
                  </a:gs>
                  <a:gs pos="100000">
                    <a:srgbClr val="DA1F28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DA1F28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6E-49CE-A06B-F185E4586A2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6E-49CE-A06B-F185E4586A2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A6E-49CE-A06B-F185E4586A2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A6E-49CE-A06B-F185E4586A2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A6E-49CE-A06B-F185E4586A2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A6E-49CE-A06B-F185E4586A2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A6E-49CE-A06B-F185E4586A2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A6E-49CE-A06B-F185E4586A2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A6E-49CE-A06B-F185E4586A2C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rgbClr val="2DA2BF">
                      <a:lumMod val="110000"/>
                      <a:satMod val="105000"/>
                      <a:tint val="67000"/>
                    </a:srgbClr>
                  </a:gs>
                  <a:gs pos="50000">
                    <a:srgbClr val="2DA2BF">
                      <a:lumMod val="105000"/>
                      <a:satMod val="103000"/>
                      <a:tint val="73000"/>
                    </a:srgbClr>
                  </a:gs>
                  <a:gs pos="100000">
                    <a:srgbClr val="2DA2BF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2DA2B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CA6E-49CE-A06B-F185E4586A2C}"/>
              </c:ext>
            </c:extLst>
          </c:dPt>
          <c:dLbls>
            <c:numFmt formatCode="0.0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Sheet2!$A$4:$A$13</c:f>
              <c:strCache>
                <c:ptCount val="9"/>
                <c:pt idx="0">
                  <c:v>鼻眼清洗液</c:v>
                </c:pt>
                <c:pt idx="1">
                  <c:v>防蚊水</c:v>
                </c:pt>
                <c:pt idx="2">
                  <c:v>护臀膏</c:v>
                </c:pt>
                <c:pt idx="3">
                  <c:v>沐浴乳/沐浴露</c:v>
                </c:pt>
                <c:pt idx="4">
                  <c:v>润肤乳</c:v>
                </c:pt>
                <c:pt idx="5">
                  <c:v>湿巾</c:v>
                </c:pt>
                <c:pt idx="6">
                  <c:v>爽身粉 /痱子粉</c:v>
                </c:pt>
                <c:pt idx="7">
                  <c:v>洗发杯/水勺</c:v>
                </c:pt>
                <c:pt idx="8">
                  <c:v>牙膏</c:v>
                </c:pt>
              </c:strCache>
            </c:strRef>
          </c:cat>
          <c:val>
            <c:numRef>
              <c:f>Sheet2!$B$4:$B$13</c:f>
              <c:numCache>
                <c:formatCode>General</c:formatCode>
                <c:ptCount val="9"/>
                <c:pt idx="0">
                  <c:v>3229362.1299999994</c:v>
                </c:pt>
                <c:pt idx="1">
                  <c:v>2431.41</c:v>
                </c:pt>
                <c:pt idx="2">
                  <c:v>132860.96000000002</c:v>
                </c:pt>
                <c:pt idx="3">
                  <c:v>98244.010000000009</c:v>
                </c:pt>
                <c:pt idx="4">
                  <c:v>9833.9599999999991</c:v>
                </c:pt>
                <c:pt idx="5">
                  <c:v>26126.44</c:v>
                </c:pt>
                <c:pt idx="6">
                  <c:v>78812.069999999992</c:v>
                </c:pt>
                <c:pt idx="7">
                  <c:v>5201.9699999999993</c:v>
                </c:pt>
                <c:pt idx="8">
                  <c:v>7436.43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A6E-49CE-A06B-F185E4586A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50"/>
        <c:splitType val="pos"/>
        <c:splitPos val="8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[类目构成分析.xlsx]Sheet2!数据透视表1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2016.10-2017.8</a:t>
            </a:r>
            <a:r>
              <a:rPr lang="zh-CN" altLang="en-US" b="1" dirty="0"/>
              <a:t>店铺叶子类目成交趋势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鼻眼清洗液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Sheet2!$B$5:$B$20</c:f>
              <c:numCache>
                <c:formatCode>General</c:formatCode>
                <c:ptCount val="11"/>
                <c:pt idx="0">
                  <c:v>11865.64</c:v>
                </c:pt>
                <c:pt idx="1">
                  <c:v>17407.12</c:v>
                </c:pt>
                <c:pt idx="2">
                  <c:v>49141.48</c:v>
                </c:pt>
                <c:pt idx="3">
                  <c:v>59285.34</c:v>
                </c:pt>
                <c:pt idx="4">
                  <c:v>186466.8</c:v>
                </c:pt>
                <c:pt idx="5">
                  <c:v>553224.17000000004</c:v>
                </c:pt>
                <c:pt idx="6">
                  <c:v>464843.86</c:v>
                </c:pt>
                <c:pt idx="7">
                  <c:v>730214.32</c:v>
                </c:pt>
                <c:pt idx="8">
                  <c:v>522347.63</c:v>
                </c:pt>
                <c:pt idx="9">
                  <c:v>308381.8</c:v>
                </c:pt>
                <c:pt idx="10">
                  <c:v>326183.96999999997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CA-4A7D-8124-5B26F6DE962B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防蚊水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Sheet2!$C$5:$C$20</c:f>
              <c:numCache>
                <c:formatCode>General</c:formatCode>
                <c:ptCount val="11"/>
                <c:pt idx="0">
                  <c:v>0</c:v>
                </c:pt>
                <c:pt idx="8">
                  <c:v>197.66</c:v>
                </c:pt>
                <c:pt idx="9">
                  <c:v>1075.1500000000001</c:v>
                </c:pt>
                <c:pt idx="10">
                  <c:v>1158.5999999999999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CA-4A7D-8124-5B26F6DE962B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护臀膏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Sheet2!$D$5:$D$20</c:f>
              <c:numCache>
                <c:formatCode>General</c:formatCode>
                <c:ptCount val="11"/>
                <c:pt idx="0">
                  <c:v>2142.2399999999998</c:v>
                </c:pt>
                <c:pt idx="1">
                  <c:v>11476.95</c:v>
                </c:pt>
                <c:pt idx="2">
                  <c:v>47540.86</c:v>
                </c:pt>
                <c:pt idx="3">
                  <c:v>8099.45</c:v>
                </c:pt>
                <c:pt idx="4">
                  <c:v>26889.33</c:v>
                </c:pt>
                <c:pt idx="5">
                  <c:v>21553.39</c:v>
                </c:pt>
                <c:pt idx="6">
                  <c:v>5539.66</c:v>
                </c:pt>
                <c:pt idx="7">
                  <c:v>3451.94</c:v>
                </c:pt>
                <c:pt idx="8">
                  <c:v>2943.56</c:v>
                </c:pt>
                <c:pt idx="9">
                  <c:v>1212.01</c:v>
                </c:pt>
                <c:pt idx="10">
                  <c:v>2011.57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CA-4A7D-8124-5B26F6DE962B}"/>
            </c:ext>
          </c:extLst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沐浴乳/沐浴露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Sheet2!$E$5:$E$20</c:f>
              <c:numCache>
                <c:formatCode>General</c:formatCode>
                <c:ptCount val="11"/>
                <c:pt idx="3">
                  <c:v>1510.73</c:v>
                </c:pt>
                <c:pt idx="4">
                  <c:v>4854.93</c:v>
                </c:pt>
                <c:pt idx="5">
                  <c:v>37445.43</c:v>
                </c:pt>
                <c:pt idx="6">
                  <c:v>3290.87</c:v>
                </c:pt>
                <c:pt idx="7">
                  <c:v>3199.82</c:v>
                </c:pt>
                <c:pt idx="8">
                  <c:v>33715.71</c:v>
                </c:pt>
                <c:pt idx="9">
                  <c:v>5447.01</c:v>
                </c:pt>
                <c:pt idx="10">
                  <c:v>8779.51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BCA-4A7D-8124-5B26F6DE962B}"/>
            </c:ext>
          </c:extLst>
        </c:ser>
        <c:ser>
          <c:idx val="4"/>
          <c:order val="4"/>
          <c:tx>
            <c:strRef>
              <c:f>Sheet2!$F$3:$F$4</c:f>
              <c:strCache>
                <c:ptCount val="1"/>
                <c:pt idx="0">
                  <c:v>润肤乳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Sheet2!$F$5:$F$20</c:f>
              <c:numCache>
                <c:formatCode>General</c:formatCode>
                <c:ptCount val="11"/>
                <c:pt idx="0">
                  <c:v>2540.3200000000002</c:v>
                </c:pt>
                <c:pt idx="1">
                  <c:v>1988.36</c:v>
                </c:pt>
                <c:pt idx="2">
                  <c:v>2153.9499999999998</c:v>
                </c:pt>
                <c:pt idx="3">
                  <c:v>1086.9000000000001</c:v>
                </c:pt>
                <c:pt idx="4">
                  <c:v>475.15</c:v>
                </c:pt>
                <c:pt idx="5">
                  <c:v>285.20999999999998</c:v>
                </c:pt>
                <c:pt idx="6">
                  <c:v>89.59</c:v>
                </c:pt>
                <c:pt idx="7">
                  <c:v>298.77</c:v>
                </c:pt>
                <c:pt idx="8">
                  <c:v>451.71</c:v>
                </c:pt>
                <c:pt idx="9">
                  <c:v>0</c:v>
                </c:pt>
                <c:pt idx="10">
                  <c:v>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BCA-4A7D-8124-5B26F6DE962B}"/>
            </c:ext>
          </c:extLst>
        </c:ser>
        <c:ser>
          <c:idx val="5"/>
          <c:order val="5"/>
          <c:tx>
            <c:strRef>
              <c:f>Sheet2!$G$3:$G$4</c:f>
              <c:strCache>
                <c:ptCount val="1"/>
                <c:pt idx="0">
                  <c:v>湿巾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Sheet2!$G$5:$G$20</c:f>
              <c:numCache>
                <c:formatCode>General</c:formatCode>
                <c:ptCount val="11"/>
                <c:pt idx="0">
                  <c:v>456.09</c:v>
                </c:pt>
                <c:pt idx="1">
                  <c:v>1115.3800000000001</c:v>
                </c:pt>
                <c:pt idx="2">
                  <c:v>1103.8499999999999</c:v>
                </c:pt>
                <c:pt idx="3">
                  <c:v>1919.1</c:v>
                </c:pt>
                <c:pt idx="4">
                  <c:v>1550.73</c:v>
                </c:pt>
                <c:pt idx="5">
                  <c:v>2723.58</c:v>
                </c:pt>
                <c:pt idx="6">
                  <c:v>1054.92</c:v>
                </c:pt>
                <c:pt idx="7">
                  <c:v>1553.22</c:v>
                </c:pt>
                <c:pt idx="8">
                  <c:v>4349.9399999999996</c:v>
                </c:pt>
                <c:pt idx="9">
                  <c:v>3177.82</c:v>
                </c:pt>
                <c:pt idx="10">
                  <c:v>7121.81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BCA-4A7D-8124-5B26F6DE962B}"/>
            </c:ext>
          </c:extLst>
        </c:ser>
        <c:ser>
          <c:idx val="6"/>
          <c:order val="6"/>
          <c:tx>
            <c:strRef>
              <c:f>Sheet2!$H$3:$H$4</c:f>
              <c:strCache>
                <c:ptCount val="1"/>
                <c:pt idx="0">
                  <c:v>食用油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Sheet2!$H$5:$H$20</c:f>
              <c:numCache>
                <c:formatCode>General</c:formatCode>
                <c:ptCount val="11"/>
                <c:pt idx="0">
                  <c:v>62.37</c:v>
                </c:pt>
                <c:pt idx="2">
                  <c:v>93</c:v>
                </c:pt>
                <c:pt idx="4">
                  <c:v>79.27</c:v>
                </c:pt>
                <c:pt idx="5">
                  <c:v>275.08</c:v>
                </c:pt>
                <c:pt idx="6">
                  <c:v>108</c:v>
                </c:pt>
                <c:pt idx="8">
                  <c:v>78.959999999999994</c:v>
                </c:pt>
                <c:pt idx="9">
                  <c:v>112.91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BCA-4A7D-8124-5B26F6DE962B}"/>
            </c:ext>
          </c:extLst>
        </c:ser>
        <c:ser>
          <c:idx val="7"/>
          <c:order val="7"/>
          <c:tx>
            <c:strRef>
              <c:f>Sheet2!$I$3:$I$4</c:f>
              <c:strCache>
                <c:ptCount val="1"/>
                <c:pt idx="0">
                  <c:v>爽身粉 /痱子粉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Sheet2!$I$5:$I$20</c:f>
              <c:numCache>
                <c:formatCode>General</c:formatCode>
                <c:ptCount val="11"/>
                <c:pt idx="0">
                  <c:v>0</c:v>
                </c:pt>
                <c:pt idx="1">
                  <c:v>569.9</c:v>
                </c:pt>
                <c:pt idx="2">
                  <c:v>2754.8</c:v>
                </c:pt>
                <c:pt idx="3">
                  <c:v>23402.29</c:v>
                </c:pt>
                <c:pt idx="4">
                  <c:v>4673</c:v>
                </c:pt>
                <c:pt idx="5">
                  <c:v>2237.86</c:v>
                </c:pt>
                <c:pt idx="6">
                  <c:v>1784</c:v>
                </c:pt>
                <c:pt idx="7">
                  <c:v>29941.69</c:v>
                </c:pt>
                <c:pt idx="8">
                  <c:v>6894.37</c:v>
                </c:pt>
                <c:pt idx="9">
                  <c:v>4364.5</c:v>
                </c:pt>
                <c:pt idx="10">
                  <c:v>2189.66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BCA-4A7D-8124-5B26F6DE962B}"/>
            </c:ext>
          </c:extLst>
        </c:ser>
        <c:ser>
          <c:idx val="8"/>
          <c:order val="8"/>
          <c:tx>
            <c:strRef>
              <c:f>Sheet2!$J$3:$J$4</c:f>
              <c:strCache>
                <c:ptCount val="1"/>
                <c:pt idx="0">
                  <c:v>洗发杯/水勺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Sheet2!$J$5:$J$20</c:f>
              <c:numCache>
                <c:formatCode>General</c:formatCode>
                <c:ptCount val="11"/>
                <c:pt idx="9">
                  <c:v>2443.31</c:v>
                </c:pt>
                <c:pt idx="10">
                  <c:v>2758.66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BCA-4A7D-8124-5B26F6DE962B}"/>
            </c:ext>
          </c:extLst>
        </c:ser>
        <c:ser>
          <c:idx val="9"/>
          <c:order val="9"/>
          <c:tx>
            <c:strRef>
              <c:f>Sheet2!$K$3:$K$4</c:f>
              <c:strCache>
                <c:ptCount val="1"/>
                <c:pt idx="0">
                  <c:v>牙膏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Sheet2!$K$5:$K$20</c:f>
              <c:numCache>
                <c:formatCode>General</c:formatCode>
                <c:ptCount val="11"/>
                <c:pt idx="6">
                  <c:v>1289.74</c:v>
                </c:pt>
                <c:pt idx="7">
                  <c:v>1736.43</c:v>
                </c:pt>
                <c:pt idx="8">
                  <c:v>1875.07</c:v>
                </c:pt>
                <c:pt idx="9">
                  <c:v>1399.18</c:v>
                </c:pt>
                <c:pt idx="10">
                  <c:v>1136.01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BCA-4A7D-8124-5B26F6DE962B}"/>
            </c:ext>
          </c:extLst>
        </c:ser>
        <c:ser>
          <c:idx val="10"/>
          <c:order val="10"/>
          <c:tx>
            <c:strRef>
              <c:f>Sheet2!$L$3:$L$4</c:f>
              <c:strCache>
                <c:ptCount val="1"/>
                <c:pt idx="0">
                  <c:v>孕产妇维生素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Sheet2!$A$5:$A$20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Sheet2!$L$5:$L$20</c:f>
              <c:numCache>
                <c:formatCode>General</c:formatCode>
                <c:ptCount val="11"/>
                <c:pt idx="1">
                  <c:v>45.55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BCA-4A7D-8124-5B26F6DE96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7493488"/>
        <c:axId val="487491848"/>
      </c:lineChart>
      <c:catAx>
        <c:axId val="48749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7491848"/>
        <c:crosses val="autoZero"/>
        <c:auto val="1"/>
        <c:lblAlgn val="ctr"/>
        <c:lblOffset val="100"/>
        <c:noMultiLvlLbl val="0"/>
      </c:catAx>
      <c:valAx>
        <c:axId val="48749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749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[主推行业成交占比趋势.xlsx]Sheet5!数据透视表4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Gifrer</a:t>
            </a:r>
            <a:r>
              <a:rPr lang="zh-CN" altLang="en-US" dirty="0"/>
              <a:t>鼻眼清洗液行业销售占比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汇总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Sheet5!$A$4:$A$19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Sheet5!$B$4:$B$19</c:f>
              <c:numCache>
                <c:formatCode>0%</c:formatCode>
                <c:ptCount val="11"/>
                <c:pt idx="0">
                  <c:v>6.2850057207209903E-2</c:v>
                </c:pt>
                <c:pt idx="1">
                  <c:v>7.6270736985022694E-2</c:v>
                </c:pt>
                <c:pt idx="2">
                  <c:v>9.6371409532318889E-2</c:v>
                </c:pt>
                <c:pt idx="3">
                  <c:v>0.12051257513127715</c:v>
                </c:pt>
                <c:pt idx="4">
                  <c:v>0.21802105118010709</c:v>
                </c:pt>
                <c:pt idx="5">
                  <c:v>0.37672694121045558</c:v>
                </c:pt>
                <c:pt idx="6">
                  <c:v>0.36727541096651573</c:v>
                </c:pt>
                <c:pt idx="7">
                  <c:v>0.45182979951575919</c:v>
                </c:pt>
                <c:pt idx="8">
                  <c:v>0.42606020786047066</c:v>
                </c:pt>
                <c:pt idx="9">
                  <c:v>0.36509503496899981</c:v>
                </c:pt>
                <c:pt idx="10">
                  <c:v>0.36573516806891709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E6-4DF8-A014-DD117D80B1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03813440"/>
        <c:axId val="703813768"/>
      </c:lineChart>
      <c:catAx>
        <c:axId val="70381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13768"/>
        <c:crosses val="autoZero"/>
        <c:auto val="1"/>
        <c:lblAlgn val="ctr"/>
        <c:lblOffset val="100"/>
        <c:noMultiLvlLbl val="0"/>
      </c:catAx>
      <c:valAx>
        <c:axId val="703813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81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[主推行业成交占比趋势.xlsx]Sheet6!数据透视表5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Gifrer</a:t>
            </a:r>
            <a:r>
              <a:rPr lang="zh-CN" altLang="en-US" dirty="0"/>
              <a:t>店铺销售额趋势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汇总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Sheet6!$A$2:$A$17</c:f>
              <c:multiLvlStrCache>
                <c:ptCount val="11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</c:lvl>
                <c:lvl>
                  <c:pt idx="0">
                    <c:v>2016</c:v>
                  </c:pt>
                  <c:pt idx="3">
                    <c:v>2017</c:v>
                  </c:pt>
                </c:lvl>
              </c:multiLvlStrCache>
            </c:multiLvlStrRef>
          </c:cat>
          <c:val>
            <c:numRef>
              <c:f>Sheet6!$B$2:$B$17</c:f>
              <c:numCache>
                <c:formatCode>General</c:formatCode>
                <c:ptCount val="11"/>
                <c:pt idx="0">
                  <c:v>17151.009999999998</c:v>
                </c:pt>
                <c:pt idx="1">
                  <c:v>32886.28</c:v>
                </c:pt>
                <c:pt idx="2">
                  <c:v>102890.44</c:v>
                </c:pt>
                <c:pt idx="3">
                  <c:v>95490</c:v>
                </c:pt>
                <c:pt idx="4">
                  <c:v>225957.06</c:v>
                </c:pt>
                <c:pt idx="5">
                  <c:v>619193.65</c:v>
                </c:pt>
                <c:pt idx="6">
                  <c:v>478711.1</c:v>
                </c:pt>
                <c:pt idx="7">
                  <c:v>770407.19</c:v>
                </c:pt>
                <c:pt idx="8">
                  <c:v>572863.6</c:v>
                </c:pt>
                <c:pt idx="9">
                  <c:v>327661.7</c:v>
                </c:pt>
                <c:pt idx="10">
                  <c:v>351894.78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A9-4594-92FD-1870E4D20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8593592"/>
        <c:axId val="708594248"/>
      </c:lineChart>
      <c:catAx>
        <c:axId val="708593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8594248"/>
        <c:crosses val="autoZero"/>
        <c:auto val="1"/>
        <c:lblAlgn val="ctr"/>
        <c:lblOffset val="100"/>
        <c:noMultiLvlLbl val="0"/>
      </c:catAx>
      <c:valAx>
        <c:axId val="70859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8593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Sheet3!$A$2:$B$5</cx:f>
        <cx:lvl ptCount="4">
          <cx:pt idx="0">洗鼻壶/洗鼻盐</cx:pt>
          <cx:pt idx="1">洗鼻器</cx:pt>
          <cx:pt idx="2">鼻眼清洗液</cx:pt>
          <cx:pt idx="3">吸鼻器</cx:pt>
        </cx:lvl>
        <cx:lvl ptCount="4">
          <cx:pt idx="0">通用</cx:pt>
          <cx:pt idx="1">通用</cx:pt>
          <cx:pt idx="2">婴儿</cx:pt>
          <cx:pt idx="3">婴儿</cx:pt>
        </cx:lvl>
      </cx:strDim>
      <cx:numDim type="size">
        <cx:f>Sheet3!$C$2:$C$5</cx:f>
        <cx:lvl ptCount="4" formatCode="0%">
          <cx:pt idx="0">0.35814593504363723</cx:pt>
          <cx:pt idx="1">0.42037536207297382</cx:pt>
          <cx:pt idx="2">0.05502880875635395</cx:pt>
          <cx:pt idx="3">0.16644989412703498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CN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2016.9-2017.8</a:t>
            </a:r>
            <a:r>
              <a:rPr lang="zh-CN" alt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类目销售占比</a:t>
            </a:r>
          </a:p>
        </cx:rich>
      </cx:tx>
    </cx:title>
    <cx:plotArea>
      <cx:plotAreaRegion>
        <cx:series layoutId="sunburst" uniqueId="{8A8E035B-3691-4BBA-8F1B-F4A00DAA53B0}">
          <cx:tx>
            <cx:txData>
              <cx:f>Sheet3!$C$1</cx:f>
              <cx:v>销售占比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zh-CN" altLang="en-US" sz="900" b="0" i="0" u="none" strike="noStrike" baseline="0">
                  <a:solidFill>
                    <a:sysClr val="window" lastClr="FFFFFF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cx:txPr>
            <cx:visibility seriesName="0" categoryName="1" value="1"/>
            <cx:separator>, </cx:separator>
          </cx:dataLabels>
          <cx:dataId val="0"/>
        </cx:series>
      </cx:plotAreaRegion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0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92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83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41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30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41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9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271969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店铺现状总结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0601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234918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店铺主营叶子类目行业占比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2529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59577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开源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增量市场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022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购买人群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943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393798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店铺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行业对比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3948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271969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店铺销售趋势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789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271969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店铺销售构成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3810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品牌定位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34259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2020/3/10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1764C8-01FA-4AAE-B295-4F7858CFA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582c0aa581928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pPr/>
              <a:t>2020/3/10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2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59577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节流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存量市场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大行业商品现状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211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购买人群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5944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大行业类目情况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159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F19E3E-E311-457E-B119-B7DF8F3DB3C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334"/>
            <a:ext cx="9144000" cy="5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4" r:id="rId3"/>
    <p:sldLayoutId id="2147483665" r:id="rId4"/>
    <p:sldLayoutId id="2147483666" r:id="rId5"/>
    <p:sldLayoutId id="2147483669" r:id="rId6"/>
    <p:sldLayoutId id="2147483677" r:id="rId7"/>
    <p:sldLayoutId id="2147483670" r:id="rId8"/>
    <p:sldLayoutId id="2147483678" r:id="rId9"/>
    <p:sldLayoutId id="2147483671" r:id="rId10"/>
    <p:sldLayoutId id="2147483672" r:id="rId11"/>
    <p:sldLayoutId id="2147483680" r:id="rId12"/>
    <p:sldLayoutId id="2147483679" r:id="rId13"/>
    <p:sldLayoutId id="2147483676" r:id="rId14"/>
    <p:sldLayoutId id="2147483675" r:id="rId15"/>
    <p:sldLayoutId id="2147483674" r:id="rId16"/>
    <p:sldLayoutId id="2147483673" r:id="rId17"/>
    <p:sldLayoutId id="2147483668" r:id="rId18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E:\&#21315;&#22270;&#32593;\&#12304;&#38899;&#20048;&#32032;&#26448;&#24211;&#12305;\&#32599;&#23494;&#27431;&#19982;&#26417;&#20029;&#21494;%20romeo&amp;julia%20&#29702;&#26597;&#24503;.mp3" TargetMode="External"/><Relationship Id="rId1" Type="http://schemas.microsoft.com/office/2007/relationships/media" Target="file:///E:\&#21315;&#22270;&#32593;\&#12304;&#38899;&#20048;&#32032;&#26448;&#24211;&#12305;\&#32599;&#23494;&#27431;&#19982;&#26417;&#20029;&#21494;%20romeo&amp;julia%20&#29702;&#26597;&#24503;.mp3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89718-4D09-4AA0-93BD-D19224ED6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10924"/>
            <a:ext cx="9135879" cy="51531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893" y="236327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天猫运营思路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1059582"/>
            <a:ext cx="2847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</a:rPr>
              <a:t>Gifrer</a:t>
            </a:r>
            <a:endParaRPr lang="en-US" altLang="zh-CN" sz="7200" spc="-300" dirty="0">
              <a:solidFill>
                <a:schemeClr val="tx1">
                  <a:lumMod val="65000"/>
                  <a:lumOff val="35000"/>
                </a:schemeClr>
              </a:solidFill>
              <a:latin typeface="Broadway" panose="04040905080B02020502" pitchFamily="82" charset="0"/>
            </a:endParaRPr>
          </a:p>
          <a:p>
            <a:endParaRPr lang="zh-CN" altLang="en-US" sz="7200" spc="-300" dirty="0">
              <a:solidFill>
                <a:schemeClr val="tx1">
                  <a:lumMod val="65000"/>
                  <a:lumOff val="35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8" name="罗密欧与朱丽叶 romeo&amp;julia 理查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304800" y="0"/>
            <a:ext cx="304800" cy="3048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72D3E01B-B23A-41BD-A5B3-FE93D1AEEBEE}"/>
              </a:ext>
            </a:extLst>
          </p:cNvPr>
          <p:cNvSpPr txBox="1"/>
          <p:nvPr/>
        </p:nvSpPr>
        <p:spPr>
          <a:xfrm>
            <a:off x="722195" y="3446879"/>
            <a:ext cx="44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作者：徐翀            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7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 7"/>
          <p:cNvSpPr>
            <a:spLocks/>
          </p:cNvSpPr>
          <p:nvPr/>
        </p:nvSpPr>
        <p:spPr bwMode="auto">
          <a:xfrm>
            <a:off x="4287877" y="2859971"/>
            <a:ext cx="1492048" cy="1422839"/>
          </a:xfrm>
          <a:custGeom>
            <a:avLst/>
            <a:gdLst>
              <a:gd name="T0" fmla="*/ 19 w 1060"/>
              <a:gd name="T1" fmla="*/ 370 h 1010"/>
              <a:gd name="T2" fmla="*/ 602 w 1060"/>
              <a:gd name="T3" fmla="*/ 57 h 1010"/>
              <a:gd name="T4" fmla="*/ 1012 w 1060"/>
              <a:gd name="T5" fmla="*/ 577 h 1010"/>
              <a:gd name="T6" fmla="*/ 824 w 1060"/>
              <a:gd name="T7" fmla="*/ 830 h 1010"/>
              <a:gd name="T8" fmla="*/ 967 w 1060"/>
              <a:gd name="T9" fmla="*/ 949 h 1010"/>
              <a:gd name="T10" fmla="*/ 63 w 1060"/>
              <a:gd name="T11" fmla="*/ 635 h 1010"/>
              <a:gd name="T12" fmla="*/ 63 w 1060"/>
              <a:gd name="T13" fmla="*/ 635 h 1010"/>
              <a:gd name="T14" fmla="*/ 19 w 1060"/>
              <a:gd name="T15" fmla="*/ 37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0" h="1010">
                <a:moveTo>
                  <a:pt x="19" y="370"/>
                </a:moveTo>
                <a:cubicBezTo>
                  <a:pt x="67" y="140"/>
                  <a:pt x="328" y="0"/>
                  <a:pt x="602" y="57"/>
                </a:cubicBezTo>
                <a:cubicBezTo>
                  <a:pt x="876" y="114"/>
                  <a:pt x="1060" y="347"/>
                  <a:pt x="1012" y="577"/>
                </a:cubicBezTo>
                <a:cubicBezTo>
                  <a:pt x="990" y="685"/>
                  <a:pt x="920" y="773"/>
                  <a:pt x="824" y="830"/>
                </a:cubicBezTo>
                <a:cubicBezTo>
                  <a:pt x="836" y="923"/>
                  <a:pt x="967" y="949"/>
                  <a:pt x="967" y="949"/>
                </a:cubicBezTo>
                <a:cubicBezTo>
                  <a:pt x="227" y="1010"/>
                  <a:pt x="63" y="635"/>
                  <a:pt x="63" y="635"/>
                </a:cubicBezTo>
                <a:cubicBezTo>
                  <a:pt x="63" y="635"/>
                  <a:pt x="63" y="635"/>
                  <a:pt x="63" y="635"/>
                </a:cubicBezTo>
                <a:cubicBezTo>
                  <a:pt x="17" y="553"/>
                  <a:pt x="0" y="461"/>
                  <a:pt x="19" y="37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CBAB89"/>
            </a:solidFill>
          </a:ln>
        </p:spPr>
        <p:txBody>
          <a:bodyPr lIns="91439" tIns="45720" rIns="91439" bIns="45720"/>
          <a:lstStyle/>
          <a:p>
            <a:endParaRPr lang="zh-CN" altLang="en-US" sz="1799" dirty="0"/>
          </a:p>
        </p:txBody>
      </p:sp>
      <p:sp>
        <p:nvSpPr>
          <p:cNvPr id="11272" name="Freeform 8"/>
          <p:cNvSpPr>
            <a:spLocks/>
          </p:cNvSpPr>
          <p:nvPr/>
        </p:nvSpPr>
        <p:spPr bwMode="auto">
          <a:xfrm>
            <a:off x="4703745" y="1293095"/>
            <a:ext cx="2263469" cy="2220010"/>
          </a:xfrm>
          <a:custGeom>
            <a:avLst/>
            <a:gdLst>
              <a:gd name="T0" fmla="*/ 911 w 1608"/>
              <a:gd name="T1" fmla="*/ 104 h 1577"/>
              <a:gd name="T2" fmla="*/ 109 w 1608"/>
              <a:gd name="T3" fmla="*/ 549 h 1577"/>
              <a:gd name="T4" fmla="*/ 513 w 1608"/>
              <a:gd name="T5" fmla="*/ 1372 h 1577"/>
              <a:gd name="T6" fmla="*/ 972 w 1608"/>
              <a:gd name="T7" fmla="*/ 1334 h 1577"/>
              <a:gd name="T8" fmla="*/ 1031 w 1608"/>
              <a:gd name="T9" fmla="*/ 1577 h 1577"/>
              <a:gd name="T10" fmla="*/ 1227 w 1608"/>
              <a:gd name="T11" fmla="*/ 337 h 1577"/>
              <a:gd name="T12" fmla="*/ 1227 w 1608"/>
              <a:gd name="T13" fmla="*/ 337 h 1577"/>
              <a:gd name="T14" fmla="*/ 911 w 1608"/>
              <a:gd name="T15" fmla="*/ 104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8" h="1577">
                <a:moveTo>
                  <a:pt x="911" y="104"/>
                </a:moveTo>
                <a:cubicBezTo>
                  <a:pt x="578" y="0"/>
                  <a:pt x="219" y="199"/>
                  <a:pt x="109" y="549"/>
                </a:cubicBezTo>
                <a:cubicBezTo>
                  <a:pt x="0" y="900"/>
                  <a:pt x="181" y="1268"/>
                  <a:pt x="513" y="1372"/>
                </a:cubicBezTo>
                <a:cubicBezTo>
                  <a:pt x="670" y="1421"/>
                  <a:pt x="832" y="1403"/>
                  <a:pt x="972" y="1334"/>
                </a:cubicBezTo>
                <a:cubicBezTo>
                  <a:pt x="1085" y="1412"/>
                  <a:pt x="1031" y="1577"/>
                  <a:pt x="1031" y="1577"/>
                </a:cubicBezTo>
                <a:cubicBezTo>
                  <a:pt x="1608" y="781"/>
                  <a:pt x="1227" y="337"/>
                  <a:pt x="1227" y="337"/>
                </a:cubicBezTo>
                <a:cubicBezTo>
                  <a:pt x="1227" y="337"/>
                  <a:pt x="1227" y="337"/>
                  <a:pt x="1227" y="337"/>
                </a:cubicBezTo>
                <a:cubicBezTo>
                  <a:pt x="1152" y="229"/>
                  <a:pt x="1043" y="146"/>
                  <a:pt x="911" y="104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sp>
        <p:nvSpPr>
          <p:cNvPr id="11273" name="Freeform 9"/>
          <p:cNvSpPr>
            <a:spLocks/>
          </p:cNvSpPr>
          <p:nvPr/>
        </p:nvSpPr>
        <p:spPr bwMode="auto">
          <a:xfrm>
            <a:off x="5651354" y="3436412"/>
            <a:ext cx="1531731" cy="1707090"/>
          </a:xfrm>
          <a:custGeom>
            <a:avLst/>
            <a:gdLst>
              <a:gd name="T0" fmla="*/ 479 w 1088"/>
              <a:gd name="T1" fmla="*/ 1119 h 1119"/>
              <a:gd name="T2" fmla="*/ 424 w 1088"/>
              <a:gd name="T3" fmla="*/ 947 h 1119"/>
              <a:gd name="T4" fmla="*/ 228 w 1088"/>
              <a:gd name="T5" fmla="*/ 796 h 1119"/>
              <a:gd name="T6" fmla="*/ 85 w 1088"/>
              <a:gd name="T7" fmla="*/ 683 h 1119"/>
              <a:gd name="T8" fmla="*/ 25 w 1088"/>
              <a:gd name="T9" fmla="*/ 677 h 1119"/>
              <a:gd name="T10" fmla="*/ 25 w 1088"/>
              <a:gd name="T11" fmla="*/ 615 h 1119"/>
              <a:gd name="T12" fmla="*/ 167 w 1088"/>
              <a:gd name="T13" fmla="*/ 590 h 1119"/>
              <a:gd name="T14" fmla="*/ 331 w 1088"/>
              <a:gd name="T15" fmla="*/ 674 h 1119"/>
              <a:gd name="T16" fmla="*/ 419 w 1088"/>
              <a:gd name="T17" fmla="*/ 567 h 1119"/>
              <a:gd name="T18" fmla="*/ 339 w 1088"/>
              <a:gd name="T19" fmla="*/ 308 h 1119"/>
              <a:gd name="T20" fmla="*/ 299 w 1088"/>
              <a:gd name="T21" fmla="*/ 111 h 1119"/>
              <a:gd name="T22" fmla="*/ 345 w 1088"/>
              <a:gd name="T23" fmla="*/ 57 h 1119"/>
              <a:gd name="T24" fmla="*/ 429 w 1088"/>
              <a:gd name="T25" fmla="*/ 219 h 1119"/>
              <a:gd name="T26" fmla="*/ 525 w 1088"/>
              <a:gd name="T27" fmla="*/ 443 h 1119"/>
              <a:gd name="T28" fmla="*/ 541 w 1088"/>
              <a:gd name="T29" fmla="*/ 371 h 1119"/>
              <a:gd name="T30" fmla="*/ 542 w 1088"/>
              <a:gd name="T31" fmla="*/ 78 h 1119"/>
              <a:gd name="T32" fmla="*/ 603 w 1088"/>
              <a:gd name="T33" fmla="*/ 7 h 1119"/>
              <a:gd name="T34" fmla="*/ 638 w 1088"/>
              <a:gd name="T35" fmla="*/ 219 h 1119"/>
              <a:gd name="T36" fmla="*/ 647 w 1088"/>
              <a:gd name="T37" fmla="*/ 407 h 1119"/>
              <a:gd name="T38" fmla="*/ 668 w 1088"/>
              <a:gd name="T39" fmla="*/ 450 h 1119"/>
              <a:gd name="T40" fmla="*/ 745 w 1088"/>
              <a:gd name="T41" fmla="*/ 334 h 1119"/>
              <a:gd name="T42" fmla="*/ 813 w 1088"/>
              <a:gd name="T43" fmla="*/ 125 h 1119"/>
              <a:gd name="T44" fmla="*/ 875 w 1088"/>
              <a:gd name="T45" fmla="*/ 82 h 1119"/>
              <a:gd name="T46" fmla="*/ 857 w 1088"/>
              <a:gd name="T47" fmla="*/ 272 h 1119"/>
              <a:gd name="T48" fmla="*/ 807 w 1088"/>
              <a:gd name="T49" fmla="*/ 436 h 1119"/>
              <a:gd name="T50" fmla="*/ 802 w 1088"/>
              <a:gd name="T51" fmla="*/ 508 h 1119"/>
              <a:gd name="T52" fmla="*/ 881 w 1088"/>
              <a:gd name="T53" fmla="*/ 450 h 1119"/>
              <a:gd name="T54" fmla="*/ 1005 w 1088"/>
              <a:gd name="T55" fmla="*/ 283 h 1119"/>
              <a:gd name="T56" fmla="*/ 1067 w 1088"/>
              <a:gd name="T57" fmla="*/ 253 h 1119"/>
              <a:gd name="T58" fmla="*/ 985 w 1088"/>
              <a:gd name="T59" fmla="*/ 441 h 1119"/>
              <a:gd name="T60" fmla="*/ 889 w 1088"/>
              <a:gd name="T61" fmla="*/ 667 h 1119"/>
              <a:gd name="T62" fmla="*/ 858 w 1088"/>
              <a:gd name="T63" fmla="*/ 889 h 1119"/>
              <a:gd name="T64" fmla="*/ 803 w 1088"/>
              <a:gd name="T65" fmla="*/ 1031 h 1119"/>
              <a:gd name="T66" fmla="*/ 803 w 1088"/>
              <a:gd name="T67" fmla="*/ 1119 h 1119"/>
              <a:gd name="T68" fmla="*/ 479 w 1088"/>
              <a:gd name="T69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8" h="1119">
                <a:moveTo>
                  <a:pt x="479" y="1119"/>
                </a:moveTo>
                <a:cubicBezTo>
                  <a:pt x="479" y="1119"/>
                  <a:pt x="479" y="996"/>
                  <a:pt x="424" y="947"/>
                </a:cubicBezTo>
                <a:cubicBezTo>
                  <a:pt x="369" y="897"/>
                  <a:pt x="263" y="836"/>
                  <a:pt x="228" y="796"/>
                </a:cubicBezTo>
                <a:cubicBezTo>
                  <a:pt x="193" y="756"/>
                  <a:pt x="109" y="689"/>
                  <a:pt x="85" y="683"/>
                </a:cubicBezTo>
                <a:cubicBezTo>
                  <a:pt x="61" y="676"/>
                  <a:pt x="36" y="682"/>
                  <a:pt x="25" y="677"/>
                </a:cubicBezTo>
                <a:cubicBezTo>
                  <a:pt x="14" y="672"/>
                  <a:pt x="0" y="646"/>
                  <a:pt x="25" y="615"/>
                </a:cubicBezTo>
                <a:cubicBezTo>
                  <a:pt x="50" y="583"/>
                  <a:pt x="108" y="565"/>
                  <a:pt x="167" y="590"/>
                </a:cubicBezTo>
                <a:cubicBezTo>
                  <a:pt x="227" y="615"/>
                  <a:pt x="292" y="677"/>
                  <a:pt x="331" y="674"/>
                </a:cubicBezTo>
                <a:cubicBezTo>
                  <a:pt x="370" y="671"/>
                  <a:pt x="421" y="640"/>
                  <a:pt x="419" y="567"/>
                </a:cubicBezTo>
                <a:cubicBezTo>
                  <a:pt x="418" y="494"/>
                  <a:pt x="365" y="389"/>
                  <a:pt x="339" y="308"/>
                </a:cubicBezTo>
                <a:cubicBezTo>
                  <a:pt x="314" y="227"/>
                  <a:pt x="297" y="148"/>
                  <a:pt x="299" y="111"/>
                </a:cubicBezTo>
                <a:cubicBezTo>
                  <a:pt x="301" y="73"/>
                  <a:pt x="323" y="49"/>
                  <a:pt x="345" y="57"/>
                </a:cubicBezTo>
                <a:cubicBezTo>
                  <a:pt x="367" y="65"/>
                  <a:pt x="386" y="89"/>
                  <a:pt x="429" y="219"/>
                </a:cubicBezTo>
                <a:cubicBezTo>
                  <a:pt x="473" y="348"/>
                  <a:pt x="504" y="438"/>
                  <a:pt x="525" y="443"/>
                </a:cubicBezTo>
                <a:cubicBezTo>
                  <a:pt x="547" y="449"/>
                  <a:pt x="543" y="426"/>
                  <a:pt x="541" y="371"/>
                </a:cubicBezTo>
                <a:cubicBezTo>
                  <a:pt x="539" y="315"/>
                  <a:pt x="537" y="122"/>
                  <a:pt x="542" y="78"/>
                </a:cubicBezTo>
                <a:cubicBezTo>
                  <a:pt x="548" y="34"/>
                  <a:pt x="566" y="0"/>
                  <a:pt x="603" y="7"/>
                </a:cubicBezTo>
                <a:cubicBezTo>
                  <a:pt x="641" y="15"/>
                  <a:pt x="641" y="131"/>
                  <a:pt x="638" y="219"/>
                </a:cubicBezTo>
                <a:cubicBezTo>
                  <a:pt x="635" y="307"/>
                  <a:pt x="644" y="381"/>
                  <a:pt x="647" y="407"/>
                </a:cubicBezTo>
                <a:cubicBezTo>
                  <a:pt x="651" y="433"/>
                  <a:pt x="655" y="448"/>
                  <a:pt x="668" y="450"/>
                </a:cubicBezTo>
                <a:cubicBezTo>
                  <a:pt x="681" y="452"/>
                  <a:pt x="713" y="436"/>
                  <a:pt x="745" y="334"/>
                </a:cubicBezTo>
                <a:cubicBezTo>
                  <a:pt x="776" y="232"/>
                  <a:pt x="801" y="154"/>
                  <a:pt x="813" y="125"/>
                </a:cubicBezTo>
                <a:cubicBezTo>
                  <a:pt x="824" y="97"/>
                  <a:pt x="849" y="67"/>
                  <a:pt x="875" y="82"/>
                </a:cubicBezTo>
                <a:cubicBezTo>
                  <a:pt x="900" y="97"/>
                  <a:pt x="894" y="153"/>
                  <a:pt x="857" y="272"/>
                </a:cubicBezTo>
                <a:cubicBezTo>
                  <a:pt x="819" y="391"/>
                  <a:pt x="813" y="414"/>
                  <a:pt x="807" y="436"/>
                </a:cubicBezTo>
                <a:cubicBezTo>
                  <a:pt x="802" y="458"/>
                  <a:pt x="793" y="503"/>
                  <a:pt x="802" y="508"/>
                </a:cubicBezTo>
                <a:cubicBezTo>
                  <a:pt x="811" y="513"/>
                  <a:pt x="846" y="493"/>
                  <a:pt x="881" y="450"/>
                </a:cubicBezTo>
                <a:cubicBezTo>
                  <a:pt x="917" y="407"/>
                  <a:pt x="987" y="306"/>
                  <a:pt x="1005" y="283"/>
                </a:cubicBezTo>
                <a:cubicBezTo>
                  <a:pt x="1023" y="261"/>
                  <a:pt x="1045" y="235"/>
                  <a:pt x="1067" y="253"/>
                </a:cubicBezTo>
                <a:cubicBezTo>
                  <a:pt x="1088" y="272"/>
                  <a:pt x="1032" y="365"/>
                  <a:pt x="985" y="441"/>
                </a:cubicBezTo>
                <a:cubicBezTo>
                  <a:pt x="939" y="516"/>
                  <a:pt x="897" y="601"/>
                  <a:pt x="889" y="667"/>
                </a:cubicBezTo>
                <a:cubicBezTo>
                  <a:pt x="882" y="734"/>
                  <a:pt x="876" y="820"/>
                  <a:pt x="858" y="889"/>
                </a:cubicBezTo>
                <a:cubicBezTo>
                  <a:pt x="840" y="958"/>
                  <a:pt x="820" y="1007"/>
                  <a:pt x="803" y="1031"/>
                </a:cubicBezTo>
                <a:cubicBezTo>
                  <a:pt x="803" y="1119"/>
                  <a:pt x="803" y="1119"/>
                  <a:pt x="803" y="1119"/>
                </a:cubicBezTo>
                <a:lnTo>
                  <a:pt x="479" y="1119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sp>
        <p:nvSpPr>
          <p:cNvPr id="11274" name="Freeform 10"/>
          <p:cNvSpPr>
            <a:spLocks/>
          </p:cNvSpPr>
          <p:nvPr/>
        </p:nvSpPr>
        <p:spPr bwMode="auto">
          <a:xfrm>
            <a:off x="6416679" y="1774118"/>
            <a:ext cx="1785697" cy="1970696"/>
          </a:xfrm>
          <a:custGeom>
            <a:avLst/>
            <a:gdLst>
              <a:gd name="T0" fmla="*/ 1117 w 1269"/>
              <a:gd name="T1" fmla="*/ 285 h 1399"/>
              <a:gd name="T2" fmla="*/ 317 w 1269"/>
              <a:gd name="T3" fmla="*/ 194 h 1399"/>
              <a:gd name="T4" fmla="*/ 185 w 1269"/>
              <a:gd name="T5" fmla="*/ 988 h 1399"/>
              <a:gd name="T6" fmla="*/ 532 w 1269"/>
              <a:gd name="T7" fmla="*/ 1195 h 1399"/>
              <a:gd name="T8" fmla="*/ 450 w 1269"/>
              <a:gd name="T9" fmla="*/ 1399 h 1399"/>
              <a:gd name="T10" fmla="*/ 1224 w 1269"/>
              <a:gd name="T11" fmla="*/ 613 h 1399"/>
              <a:gd name="T12" fmla="*/ 1224 w 1269"/>
              <a:gd name="T13" fmla="*/ 613 h 1399"/>
              <a:gd name="T14" fmla="*/ 1117 w 1269"/>
              <a:gd name="T15" fmla="*/ 285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9" h="1399">
                <a:moveTo>
                  <a:pt x="1117" y="285"/>
                </a:moveTo>
                <a:cubicBezTo>
                  <a:pt x="932" y="41"/>
                  <a:pt x="574" y="0"/>
                  <a:pt x="317" y="194"/>
                </a:cubicBezTo>
                <a:cubicBezTo>
                  <a:pt x="59" y="388"/>
                  <a:pt x="0" y="744"/>
                  <a:pt x="185" y="988"/>
                </a:cubicBezTo>
                <a:cubicBezTo>
                  <a:pt x="272" y="1103"/>
                  <a:pt x="397" y="1173"/>
                  <a:pt x="532" y="1195"/>
                </a:cubicBezTo>
                <a:cubicBezTo>
                  <a:pt x="573" y="1309"/>
                  <a:pt x="450" y="1399"/>
                  <a:pt x="450" y="1399"/>
                </a:cubicBezTo>
                <a:cubicBezTo>
                  <a:pt x="1269" y="1125"/>
                  <a:pt x="1224" y="613"/>
                  <a:pt x="1224" y="613"/>
                </a:cubicBezTo>
                <a:cubicBezTo>
                  <a:pt x="1224" y="613"/>
                  <a:pt x="1224" y="613"/>
                  <a:pt x="1224" y="613"/>
                </a:cubicBezTo>
                <a:cubicBezTo>
                  <a:pt x="1225" y="498"/>
                  <a:pt x="1190" y="383"/>
                  <a:pt x="1117" y="285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CBAB89"/>
            </a:solidFill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264309" y="2347087"/>
            <a:ext cx="936499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2"/>
                </a:solidFill>
              </a:rPr>
              <a:t>人群局限</a:t>
            </a:r>
            <a:endParaRPr lang="zh-CN" altLang="zh-CN" sz="1000" b="1" dirty="0">
              <a:solidFill>
                <a:schemeClr val="accent2"/>
              </a:solidFill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572000" y="3604737"/>
            <a:ext cx="936499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品类单一</a:t>
            </a:r>
            <a:endParaRPr lang="zh-CN" altLang="zh-CN" sz="1000" b="1" dirty="0">
              <a:solidFill>
                <a:schemeClr val="bg1"/>
              </a:solidFill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6841277" y="2607019"/>
            <a:ext cx="936499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瓶颈期明显</a:t>
            </a:r>
            <a:endParaRPr lang="zh-CN" altLang="zh-CN" sz="1000" b="1" dirty="0">
              <a:solidFill>
                <a:schemeClr val="bg1"/>
              </a:solidFill>
            </a:endParaRPr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7487845" y="3792120"/>
            <a:ext cx="936499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chemeClr val="bg1"/>
                </a:solidFill>
              </a:rPr>
              <a:t>Option 05</a:t>
            </a: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755261" y="988063"/>
            <a:ext cx="2880924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品类单一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除了主推的鼻滴和鼻喷以外，其余类目几乎没有销售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755261" y="1707654"/>
            <a:ext cx="2880924" cy="0"/>
          </a:xfrm>
          <a:prstGeom prst="line">
            <a:avLst/>
          </a:prstGeom>
          <a:noFill/>
          <a:ln w="6350" cmpd="sng">
            <a:solidFill>
              <a:schemeClr val="accent1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755261" y="2012497"/>
            <a:ext cx="2880924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人群局限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商品局限于母婴类目，较难拓展到成人使用人群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>
            <a:off x="755261" y="2715766"/>
            <a:ext cx="2880924" cy="0"/>
          </a:xfrm>
          <a:prstGeom prst="line">
            <a:avLst/>
          </a:prstGeom>
          <a:noFill/>
          <a:ln w="6350" cmpd="sng">
            <a:solidFill>
              <a:schemeClr val="accent1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755261" y="2998308"/>
            <a:ext cx="2880924" cy="158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瓶颈期明显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随着店铺主营类目的市场占比不断攀升，店铺销售已经到达一个瓶颈期，随着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年全年近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的高增长，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2017-2018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年除非进行大规模长时间的市场教育，不然增速放缓是必然，靠原有类目销售破局几乎不可能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7C9C8430-793B-47B3-BCA2-907F861EF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576" y="4587974"/>
            <a:ext cx="2880924" cy="0"/>
          </a:xfrm>
          <a:prstGeom prst="line">
            <a:avLst/>
          </a:prstGeom>
          <a:noFill/>
          <a:ln w="6350" cmpd="sng">
            <a:solidFill>
              <a:schemeClr val="accent1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4499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128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1128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112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12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  <p:bldP spid="11272" grpId="0" animBg="1"/>
      <p:bldP spid="11273" grpId="0" animBg="1"/>
      <p:bldP spid="11274" grpId="0" animBg="1"/>
      <p:bldP spid="11282" grpId="0"/>
      <p:bldP spid="11282" grpId="1"/>
      <p:bldP spid="11283" grpId="0"/>
      <p:bldP spid="11283" grpId="1"/>
      <p:bldP spid="11284" grpId="0"/>
      <p:bldP spid="11284" grpId="1"/>
      <p:bldP spid="11286" grpId="0"/>
      <p:bldP spid="11286" grpId="1"/>
      <p:bldP spid="11287" grpId="0"/>
      <p:bldP spid="11288" grpId="0" animBg="1"/>
      <p:bldP spid="11289" grpId="0"/>
      <p:bldP spid="11290" grpId="0" animBg="1"/>
      <p:bldP spid="11291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BFE9377-4643-4932-9BC2-DDA66396F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4901697-7294-4787-8C21-B17D6C79F8DF}"/>
              </a:ext>
            </a:extLst>
          </p:cNvPr>
          <p:cNvCxnSpPr/>
          <p:nvPr/>
        </p:nvCxnSpPr>
        <p:spPr>
          <a:xfrm flipV="1">
            <a:off x="2887190" y="1843160"/>
            <a:ext cx="0" cy="1420341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0A8FC614-04A7-495E-8A16-62C8CB87190F}"/>
              </a:ext>
            </a:extLst>
          </p:cNvPr>
          <p:cNvSpPr txBox="1"/>
          <p:nvPr/>
        </p:nvSpPr>
        <p:spPr>
          <a:xfrm>
            <a:off x="1633406" y="3017342"/>
            <a:ext cx="9025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FEF5A68-FBBE-4F6A-87D8-F6D8C6918FDB}"/>
              </a:ext>
            </a:extLst>
          </p:cNvPr>
          <p:cNvSpPr/>
          <p:nvPr/>
        </p:nvSpPr>
        <p:spPr>
          <a:xfrm>
            <a:off x="1477395" y="1839920"/>
            <a:ext cx="1004222" cy="10042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91578EA-D96C-4429-B1E5-FC1D8B659495}"/>
              </a:ext>
            </a:extLst>
          </p:cNvPr>
          <p:cNvSpPr txBox="1"/>
          <p:nvPr/>
        </p:nvSpPr>
        <p:spPr>
          <a:xfrm>
            <a:off x="1615173" y="1981904"/>
            <a:ext cx="902574" cy="769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998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4998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478BAAEC-03CD-4DF5-9292-E36FC0EBD210}"/>
              </a:ext>
            </a:extLst>
          </p:cNvPr>
          <p:cNvSpPr txBox="1"/>
          <p:nvPr/>
        </p:nvSpPr>
        <p:spPr>
          <a:xfrm>
            <a:off x="3059832" y="2067694"/>
            <a:ext cx="1257075" cy="67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91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1991" b="1" dirty="0">
              <a:solidFill>
                <a:srgbClr val="EE4E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B5806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行业现状</a:t>
            </a:r>
            <a:endParaRPr lang="zh-CN" altLang="en-US" sz="800" b="1" dirty="0">
              <a:solidFill>
                <a:srgbClr val="B5806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4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4576763" y="1726146"/>
            <a:ext cx="947611" cy="1051250"/>
          </a:xfrm>
          <a:custGeom>
            <a:avLst/>
            <a:gdLst>
              <a:gd name="T0" fmla="*/ 0 w 1075"/>
              <a:gd name="T1" fmla="*/ 0 h 1196"/>
              <a:gd name="T2" fmla="*/ 0 w 1075"/>
              <a:gd name="T3" fmla="*/ 98 h 1196"/>
              <a:gd name="T4" fmla="*/ 44 w 1075"/>
              <a:gd name="T5" fmla="*/ 84 h 1196"/>
              <a:gd name="T6" fmla="*/ 121 w 1075"/>
              <a:gd name="T7" fmla="*/ 160 h 1196"/>
              <a:gd name="T8" fmla="*/ 44 w 1075"/>
              <a:gd name="T9" fmla="*/ 237 h 1196"/>
              <a:gd name="T10" fmla="*/ 0 w 1075"/>
              <a:gd name="T11" fmla="*/ 223 h 1196"/>
              <a:gd name="T12" fmla="*/ 0 w 1075"/>
              <a:gd name="T13" fmla="*/ 321 h 1196"/>
              <a:gd name="T14" fmla="*/ 754 w 1075"/>
              <a:gd name="T15" fmla="*/ 1075 h 1196"/>
              <a:gd name="T16" fmla="*/ 880 w 1075"/>
              <a:gd name="T17" fmla="*/ 1075 h 1196"/>
              <a:gd name="T18" fmla="*/ 869 w 1075"/>
              <a:gd name="T19" fmla="*/ 1085 h 1196"/>
              <a:gd name="T20" fmla="*/ 850 w 1075"/>
              <a:gd name="T21" fmla="*/ 1132 h 1196"/>
              <a:gd name="T22" fmla="*/ 914 w 1075"/>
              <a:gd name="T23" fmla="*/ 1196 h 1196"/>
              <a:gd name="T24" fmla="*/ 979 w 1075"/>
              <a:gd name="T25" fmla="*/ 1132 h 1196"/>
              <a:gd name="T26" fmla="*/ 959 w 1075"/>
              <a:gd name="T27" fmla="*/ 1085 h 1196"/>
              <a:gd name="T28" fmla="*/ 949 w 1075"/>
              <a:gd name="T29" fmla="*/ 1075 h 1196"/>
              <a:gd name="T30" fmla="*/ 1075 w 1075"/>
              <a:gd name="T31" fmla="*/ 1075 h 1196"/>
              <a:gd name="T32" fmla="*/ 0 w 1075"/>
              <a:gd name="T33" fmla="*/ 0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0" y="0"/>
                </a:moveTo>
                <a:cubicBezTo>
                  <a:pt x="0" y="98"/>
                  <a:pt x="0" y="98"/>
                  <a:pt x="0" y="98"/>
                </a:cubicBezTo>
                <a:cubicBezTo>
                  <a:pt x="13" y="89"/>
                  <a:pt x="28" y="84"/>
                  <a:pt x="44" y="84"/>
                </a:cubicBezTo>
                <a:cubicBezTo>
                  <a:pt x="87" y="84"/>
                  <a:pt x="121" y="118"/>
                  <a:pt x="121" y="160"/>
                </a:cubicBezTo>
                <a:cubicBezTo>
                  <a:pt x="121" y="203"/>
                  <a:pt x="87" y="237"/>
                  <a:pt x="44" y="237"/>
                </a:cubicBezTo>
                <a:cubicBezTo>
                  <a:pt x="28" y="237"/>
                  <a:pt x="13" y="232"/>
                  <a:pt x="0" y="223"/>
                </a:cubicBezTo>
                <a:cubicBezTo>
                  <a:pt x="0" y="321"/>
                  <a:pt x="0" y="321"/>
                  <a:pt x="0" y="321"/>
                </a:cubicBezTo>
                <a:cubicBezTo>
                  <a:pt x="414" y="324"/>
                  <a:pt x="750" y="661"/>
                  <a:pt x="754" y="1075"/>
                </a:cubicBezTo>
                <a:cubicBezTo>
                  <a:pt x="880" y="1075"/>
                  <a:pt x="880" y="1075"/>
                  <a:pt x="880" y="1075"/>
                </a:cubicBezTo>
                <a:cubicBezTo>
                  <a:pt x="869" y="1085"/>
                  <a:pt x="869" y="1085"/>
                  <a:pt x="869" y="1085"/>
                </a:cubicBezTo>
                <a:cubicBezTo>
                  <a:pt x="857" y="1097"/>
                  <a:pt x="850" y="1114"/>
                  <a:pt x="850" y="1132"/>
                </a:cubicBezTo>
                <a:cubicBezTo>
                  <a:pt x="850" y="1167"/>
                  <a:pt x="879" y="1196"/>
                  <a:pt x="914" y="1196"/>
                </a:cubicBezTo>
                <a:cubicBezTo>
                  <a:pt x="950" y="1196"/>
                  <a:pt x="979" y="1167"/>
                  <a:pt x="979" y="1132"/>
                </a:cubicBezTo>
                <a:cubicBezTo>
                  <a:pt x="979" y="1114"/>
                  <a:pt x="972" y="1097"/>
                  <a:pt x="959" y="1085"/>
                </a:cubicBezTo>
                <a:cubicBezTo>
                  <a:pt x="949" y="1075"/>
                  <a:pt x="949" y="1075"/>
                  <a:pt x="949" y="1075"/>
                </a:cubicBezTo>
                <a:cubicBezTo>
                  <a:pt x="1075" y="1075"/>
                  <a:pt x="1075" y="1075"/>
                  <a:pt x="1075" y="1075"/>
                </a:cubicBezTo>
                <a:cubicBezTo>
                  <a:pt x="1072" y="483"/>
                  <a:pt x="591" y="3"/>
                  <a:pt x="0" y="0"/>
                </a:cubicBezTo>
                <a:close/>
              </a:path>
            </a:pathLst>
          </a:custGeom>
          <a:solidFill>
            <a:srgbClr val="EE4E74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7" name="Freeform 7"/>
          <p:cNvSpPr/>
          <p:nvPr/>
        </p:nvSpPr>
        <p:spPr bwMode="auto">
          <a:xfrm>
            <a:off x="4470415" y="2682116"/>
            <a:ext cx="1053958" cy="944854"/>
          </a:xfrm>
          <a:custGeom>
            <a:avLst/>
            <a:gdLst>
              <a:gd name="T0" fmla="*/ 1099 w 1197"/>
              <a:gd name="T1" fmla="*/ 0 h 1075"/>
              <a:gd name="T2" fmla="*/ 1113 w 1197"/>
              <a:gd name="T3" fmla="*/ 45 h 1075"/>
              <a:gd name="T4" fmla="*/ 1036 w 1197"/>
              <a:gd name="T5" fmla="*/ 121 h 1075"/>
              <a:gd name="T6" fmla="*/ 960 w 1197"/>
              <a:gd name="T7" fmla="*/ 45 h 1075"/>
              <a:gd name="T8" fmla="*/ 974 w 1197"/>
              <a:gd name="T9" fmla="*/ 0 h 1075"/>
              <a:gd name="T10" fmla="*/ 876 w 1197"/>
              <a:gd name="T11" fmla="*/ 0 h 1075"/>
              <a:gd name="T12" fmla="*/ 122 w 1197"/>
              <a:gd name="T13" fmla="*/ 754 h 1075"/>
              <a:gd name="T14" fmla="*/ 122 w 1197"/>
              <a:gd name="T15" fmla="*/ 880 h 1075"/>
              <a:gd name="T16" fmla="*/ 111 w 1197"/>
              <a:gd name="T17" fmla="*/ 869 h 1075"/>
              <a:gd name="T18" fmla="*/ 65 w 1197"/>
              <a:gd name="T19" fmla="*/ 850 h 1075"/>
              <a:gd name="T20" fmla="*/ 0 w 1197"/>
              <a:gd name="T21" fmla="*/ 914 h 1075"/>
              <a:gd name="T22" fmla="*/ 65 w 1197"/>
              <a:gd name="T23" fmla="*/ 979 h 1075"/>
              <a:gd name="T24" fmla="*/ 111 w 1197"/>
              <a:gd name="T25" fmla="*/ 959 h 1075"/>
              <a:gd name="T26" fmla="*/ 122 w 1197"/>
              <a:gd name="T27" fmla="*/ 949 h 1075"/>
              <a:gd name="T28" fmla="*/ 122 w 1197"/>
              <a:gd name="T29" fmla="*/ 1075 h 1075"/>
              <a:gd name="T30" fmla="*/ 1197 w 1197"/>
              <a:gd name="T31" fmla="*/ 0 h 1075"/>
              <a:gd name="T32" fmla="*/ 1099 w 1197"/>
              <a:gd name="T33" fmla="*/ 0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7" h="1075">
                <a:moveTo>
                  <a:pt x="1099" y="0"/>
                </a:moveTo>
                <a:cubicBezTo>
                  <a:pt x="1108" y="13"/>
                  <a:pt x="1113" y="28"/>
                  <a:pt x="1113" y="45"/>
                </a:cubicBezTo>
                <a:cubicBezTo>
                  <a:pt x="1113" y="87"/>
                  <a:pt x="1079" y="121"/>
                  <a:pt x="1036" y="121"/>
                </a:cubicBezTo>
                <a:cubicBezTo>
                  <a:pt x="994" y="121"/>
                  <a:pt x="960" y="87"/>
                  <a:pt x="960" y="45"/>
                </a:cubicBezTo>
                <a:cubicBezTo>
                  <a:pt x="960" y="28"/>
                  <a:pt x="965" y="13"/>
                  <a:pt x="974" y="0"/>
                </a:cubicBezTo>
                <a:cubicBezTo>
                  <a:pt x="876" y="0"/>
                  <a:pt x="876" y="0"/>
                  <a:pt x="876" y="0"/>
                </a:cubicBezTo>
                <a:cubicBezTo>
                  <a:pt x="872" y="414"/>
                  <a:pt x="536" y="751"/>
                  <a:pt x="122" y="754"/>
                </a:cubicBezTo>
                <a:cubicBezTo>
                  <a:pt x="122" y="880"/>
                  <a:pt x="122" y="880"/>
                  <a:pt x="122" y="880"/>
                </a:cubicBezTo>
                <a:cubicBezTo>
                  <a:pt x="111" y="869"/>
                  <a:pt x="111" y="869"/>
                  <a:pt x="111" y="869"/>
                </a:cubicBezTo>
                <a:cubicBezTo>
                  <a:pt x="99" y="857"/>
                  <a:pt x="83" y="850"/>
                  <a:pt x="65" y="850"/>
                </a:cubicBezTo>
                <a:cubicBezTo>
                  <a:pt x="29" y="850"/>
                  <a:pt x="0" y="879"/>
                  <a:pt x="0" y="914"/>
                </a:cubicBezTo>
                <a:cubicBezTo>
                  <a:pt x="0" y="950"/>
                  <a:pt x="29" y="979"/>
                  <a:pt x="65" y="979"/>
                </a:cubicBezTo>
                <a:cubicBezTo>
                  <a:pt x="83" y="979"/>
                  <a:pt x="99" y="972"/>
                  <a:pt x="111" y="959"/>
                </a:cubicBezTo>
                <a:cubicBezTo>
                  <a:pt x="122" y="949"/>
                  <a:pt x="122" y="949"/>
                  <a:pt x="122" y="949"/>
                </a:cubicBezTo>
                <a:cubicBezTo>
                  <a:pt x="122" y="1075"/>
                  <a:pt x="122" y="1075"/>
                  <a:pt x="122" y="1075"/>
                </a:cubicBezTo>
                <a:cubicBezTo>
                  <a:pt x="713" y="1072"/>
                  <a:pt x="1194" y="591"/>
                  <a:pt x="1197" y="0"/>
                </a:cubicBezTo>
                <a:lnTo>
                  <a:pt x="1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8" name="Freeform 8"/>
          <p:cNvSpPr/>
          <p:nvPr/>
        </p:nvSpPr>
        <p:spPr bwMode="auto">
          <a:xfrm>
            <a:off x="3619629" y="2575720"/>
            <a:ext cx="947611" cy="1051250"/>
          </a:xfrm>
          <a:custGeom>
            <a:avLst/>
            <a:gdLst>
              <a:gd name="T0" fmla="*/ 1075 w 1075"/>
              <a:gd name="T1" fmla="*/ 1196 h 1196"/>
              <a:gd name="T2" fmla="*/ 1075 w 1075"/>
              <a:gd name="T3" fmla="*/ 1098 h 1196"/>
              <a:gd name="T4" fmla="*/ 1030 w 1075"/>
              <a:gd name="T5" fmla="*/ 1112 h 1196"/>
              <a:gd name="T6" fmla="*/ 953 w 1075"/>
              <a:gd name="T7" fmla="*/ 1035 h 1196"/>
              <a:gd name="T8" fmla="*/ 1030 w 1075"/>
              <a:gd name="T9" fmla="*/ 959 h 1196"/>
              <a:gd name="T10" fmla="*/ 1075 w 1075"/>
              <a:gd name="T11" fmla="*/ 973 h 1196"/>
              <a:gd name="T12" fmla="*/ 1075 w 1075"/>
              <a:gd name="T13" fmla="*/ 875 h 1196"/>
              <a:gd name="T14" fmla="*/ 321 w 1075"/>
              <a:gd name="T15" fmla="*/ 121 h 1196"/>
              <a:gd name="T16" fmla="*/ 195 w 1075"/>
              <a:gd name="T17" fmla="*/ 121 h 1196"/>
              <a:gd name="T18" fmla="*/ 205 w 1075"/>
              <a:gd name="T19" fmla="*/ 111 h 1196"/>
              <a:gd name="T20" fmla="*/ 225 w 1075"/>
              <a:gd name="T21" fmla="*/ 64 h 1196"/>
              <a:gd name="T22" fmla="*/ 160 w 1075"/>
              <a:gd name="T23" fmla="*/ 0 h 1196"/>
              <a:gd name="T24" fmla="*/ 96 w 1075"/>
              <a:gd name="T25" fmla="*/ 64 h 1196"/>
              <a:gd name="T26" fmla="*/ 115 w 1075"/>
              <a:gd name="T27" fmla="*/ 111 h 1196"/>
              <a:gd name="T28" fmla="*/ 126 w 1075"/>
              <a:gd name="T29" fmla="*/ 121 h 1196"/>
              <a:gd name="T30" fmla="*/ 0 w 1075"/>
              <a:gd name="T31" fmla="*/ 121 h 1196"/>
              <a:gd name="T32" fmla="*/ 1075 w 1075"/>
              <a:gd name="T33" fmla="*/ 1196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1075" y="1196"/>
                </a:moveTo>
                <a:cubicBezTo>
                  <a:pt x="1075" y="1098"/>
                  <a:pt x="1075" y="1098"/>
                  <a:pt x="1075" y="1098"/>
                </a:cubicBezTo>
                <a:cubicBezTo>
                  <a:pt x="1062" y="1107"/>
                  <a:pt x="1046" y="1112"/>
                  <a:pt x="1030" y="1112"/>
                </a:cubicBezTo>
                <a:cubicBezTo>
                  <a:pt x="988" y="1112"/>
                  <a:pt x="953" y="1078"/>
                  <a:pt x="953" y="1035"/>
                </a:cubicBezTo>
                <a:cubicBezTo>
                  <a:pt x="953" y="993"/>
                  <a:pt x="988" y="959"/>
                  <a:pt x="1030" y="959"/>
                </a:cubicBezTo>
                <a:cubicBezTo>
                  <a:pt x="1046" y="959"/>
                  <a:pt x="1062" y="964"/>
                  <a:pt x="1075" y="973"/>
                </a:cubicBezTo>
                <a:cubicBezTo>
                  <a:pt x="1075" y="875"/>
                  <a:pt x="1075" y="875"/>
                  <a:pt x="1075" y="875"/>
                </a:cubicBezTo>
                <a:cubicBezTo>
                  <a:pt x="660" y="872"/>
                  <a:pt x="324" y="535"/>
                  <a:pt x="321" y="121"/>
                </a:cubicBezTo>
                <a:cubicBezTo>
                  <a:pt x="195" y="121"/>
                  <a:pt x="195" y="121"/>
                  <a:pt x="195" y="121"/>
                </a:cubicBezTo>
                <a:cubicBezTo>
                  <a:pt x="205" y="111"/>
                  <a:pt x="205" y="111"/>
                  <a:pt x="205" y="111"/>
                </a:cubicBezTo>
                <a:cubicBezTo>
                  <a:pt x="218" y="98"/>
                  <a:pt x="225" y="82"/>
                  <a:pt x="225" y="64"/>
                </a:cubicBezTo>
                <a:cubicBezTo>
                  <a:pt x="225" y="29"/>
                  <a:pt x="196" y="0"/>
                  <a:pt x="160" y="0"/>
                </a:cubicBezTo>
                <a:cubicBezTo>
                  <a:pt x="125" y="0"/>
                  <a:pt x="96" y="29"/>
                  <a:pt x="96" y="64"/>
                </a:cubicBezTo>
                <a:cubicBezTo>
                  <a:pt x="96" y="82"/>
                  <a:pt x="103" y="98"/>
                  <a:pt x="115" y="111"/>
                </a:cubicBezTo>
                <a:cubicBezTo>
                  <a:pt x="126" y="121"/>
                  <a:pt x="126" y="121"/>
                  <a:pt x="126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3" y="712"/>
                  <a:pt x="483" y="1193"/>
                  <a:pt x="1075" y="1196"/>
                </a:cubicBezTo>
                <a:close/>
              </a:path>
            </a:pathLst>
          </a:custGeom>
          <a:solidFill>
            <a:srgbClr val="EE4E74"/>
          </a:solidFill>
          <a:ln>
            <a:noFill/>
          </a:ln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  <p:sp>
        <p:nvSpPr>
          <p:cNvPr id="9" name="Freeform 9"/>
          <p:cNvSpPr/>
          <p:nvPr/>
        </p:nvSpPr>
        <p:spPr bwMode="auto">
          <a:xfrm>
            <a:off x="3619630" y="1726146"/>
            <a:ext cx="1053958" cy="944854"/>
          </a:xfrm>
          <a:custGeom>
            <a:avLst/>
            <a:gdLst>
              <a:gd name="T0" fmla="*/ 1131 w 1196"/>
              <a:gd name="T1" fmla="*/ 96 h 1075"/>
              <a:gd name="T2" fmla="*/ 1085 w 1196"/>
              <a:gd name="T3" fmla="*/ 115 h 1075"/>
              <a:gd name="T4" fmla="*/ 1075 w 1196"/>
              <a:gd name="T5" fmla="*/ 126 h 1075"/>
              <a:gd name="T6" fmla="*/ 1075 w 1196"/>
              <a:gd name="T7" fmla="*/ 0 h 1075"/>
              <a:gd name="T8" fmla="*/ 0 w 1196"/>
              <a:gd name="T9" fmla="*/ 1075 h 1075"/>
              <a:gd name="T10" fmla="*/ 98 w 1196"/>
              <a:gd name="T11" fmla="*/ 1075 h 1075"/>
              <a:gd name="T12" fmla="*/ 84 w 1196"/>
              <a:gd name="T13" fmla="*/ 1030 h 1075"/>
              <a:gd name="T14" fmla="*/ 160 w 1196"/>
              <a:gd name="T15" fmla="*/ 954 h 1075"/>
              <a:gd name="T16" fmla="*/ 237 w 1196"/>
              <a:gd name="T17" fmla="*/ 1030 h 1075"/>
              <a:gd name="T18" fmla="*/ 223 w 1196"/>
              <a:gd name="T19" fmla="*/ 1075 h 1075"/>
              <a:gd name="T20" fmla="*/ 321 w 1196"/>
              <a:gd name="T21" fmla="*/ 1075 h 1075"/>
              <a:gd name="T22" fmla="*/ 1075 w 1196"/>
              <a:gd name="T23" fmla="*/ 321 h 1075"/>
              <a:gd name="T24" fmla="*/ 1075 w 1196"/>
              <a:gd name="T25" fmla="*/ 195 h 1075"/>
              <a:gd name="T26" fmla="*/ 1085 w 1196"/>
              <a:gd name="T27" fmla="*/ 205 h 1075"/>
              <a:gd name="T28" fmla="*/ 1131 w 1196"/>
              <a:gd name="T29" fmla="*/ 225 h 1075"/>
              <a:gd name="T30" fmla="*/ 1196 w 1196"/>
              <a:gd name="T31" fmla="*/ 160 h 1075"/>
              <a:gd name="T32" fmla="*/ 1131 w 1196"/>
              <a:gd name="T33" fmla="*/ 96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6" h="1075">
                <a:moveTo>
                  <a:pt x="1131" y="96"/>
                </a:moveTo>
                <a:cubicBezTo>
                  <a:pt x="1114" y="96"/>
                  <a:pt x="1097" y="103"/>
                  <a:pt x="1085" y="115"/>
                </a:cubicBezTo>
                <a:cubicBezTo>
                  <a:pt x="1075" y="126"/>
                  <a:pt x="1075" y="126"/>
                  <a:pt x="1075" y="126"/>
                </a:cubicBezTo>
                <a:cubicBezTo>
                  <a:pt x="1075" y="0"/>
                  <a:pt x="1075" y="0"/>
                  <a:pt x="1075" y="0"/>
                </a:cubicBezTo>
                <a:cubicBezTo>
                  <a:pt x="483" y="3"/>
                  <a:pt x="3" y="483"/>
                  <a:pt x="0" y="1075"/>
                </a:cubicBezTo>
                <a:cubicBezTo>
                  <a:pt x="98" y="1075"/>
                  <a:pt x="98" y="1075"/>
                  <a:pt x="98" y="1075"/>
                </a:cubicBezTo>
                <a:cubicBezTo>
                  <a:pt x="89" y="1062"/>
                  <a:pt x="84" y="1046"/>
                  <a:pt x="84" y="1030"/>
                </a:cubicBezTo>
                <a:cubicBezTo>
                  <a:pt x="84" y="988"/>
                  <a:pt x="118" y="954"/>
                  <a:pt x="160" y="954"/>
                </a:cubicBezTo>
                <a:cubicBezTo>
                  <a:pt x="202" y="954"/>
                  <a:pt x="237" y="988"/>
                  <a:pt x="237" y="1030"/>
                </a:cubicBezTo>
                <a:cubicBezTo>
                  <a:pt x="237" y="1046"/>
                  <a:pt x="232" y="1062"/>
                  <a:pt x="223" y="1075"/>
                </a:cubicBezTo>
                <a:cubicBezTo>
                  <a:pt x="321" y="1075"/>
                  <a:pt x="321" y="1075"/>
                  <a:pt x="321" y="1075"/>
                </a:cubicBezTo>
                <a:cubicBezTo>
                  <a:pt x="324" y="661"/>
                  <a:pt x="660" y="324"/>
                  <a:pt x="1075" y="321"/>
                </a:cubicBezTo>
                <a:cubicBezTo>
                  <a:pt x="1075" y="195"/>
                  <a:pt x="1075" y="195"/>
                  <a:pt x="1075" y="195"/>
                </a:cubicBezTo>
                <a:cubicBezTo>
                  <a:pt x="1085" y="205"/>
                  <a:pt x="1085" y="205"/>
                  <a:pt x="1085" y="205"/>
                </a:cubicBezTo>
                <a:cubicBezTo>
                  <a:pt x="1097" y="218"/>
                  <a:pt x="1114" y="225"/>
                  <a:pt x="1131" y="225"/>
                </a:cubicBezTo>
                <a:cubicBezTo>
                  <a:pt x="1167" y="225"/>
                  <a:pt x="1196" y="196"/>
                  <a:pt x="1196" y="160"/>
                </a:cubicBezTo>
                <a:cubicBezTo>
                  <a:pt x="1196" y="125"/>
                  <a:pt x="1167" y="96"/>
                  <a:pt x="1131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 sz="1799" dirty="0"/>
          </a:p>
        </p:txBody>
      </p:sp>
      <p:grpSp>
        <p:nvGrpSpPr>
          <p:cNvPr id="2" name="组合 9"/>
          <p:cNvGrpSpPr/>
          <p:nvPr/>
        </p:nvGrpSpPr>
        <p:grpSpPr>
          <a:xfrm>
            <a:off x="4264068" y="2293057"/>
            <a:ext cx="615867" cy="808288"/>
            <a:chOff x="4264026" y="2292350"/>
            <a:chExt cx="615950" cy="808038"/>
          </a:xfrm>
          <a:solidFill>
            <a:schemeClr val="bg1">
              <a:lumMod val="50000"/>
            </a:schemeClr>
          </a:solidFill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510088" y="2305050"/>
              <a:ext cx="122238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264026" y="2292350"/>
              <a:ext cx="615950" cy="808038"/>
            </a:xfrm>
            <a:custGeom>
              <a:avLst/>
              <a:gdLst>
                <a:gd name="T0" fmla="*/ 689 w 698"/>
                <a:gd name="T1" fmla="*/ 10 h 918"/>
                <a:gd name="T2" fmla="*/ 657 w 698"/>
                <a:gd name="T3" fmla="*/ 9 h 918"/>
                <a:gd name="T4" fmla="*/ 485 w 698"/>
                <a:gd name="T5" fmla="*/ 168 h 918"/>
                <a:gd name="T6" fmla="*/ 485 w 698"/>
                <a:gd name="T7" fmla="*/ 168 h 918"/>
                <a:gd name="T8" fmla="*/ 436 w 698"/>
                <a:gd name="T9" fmla="*/ 168 h 918"/>
                <a:gd name="T10" fmla="*/ 399 w 698"/>
                <a:gd name="T11" fmla="*/ 168 h 918"/>
                <a:gd name="T12" fmla="*/ 375 w 698"/>
                <a:gd name="T13" fmla="*/ 279 h 918"/>
                <a:gd name="T14" fmla="*/ 356 w 698"/>
                <a:gd name="T15" fmla="*/ 217 h 918"/>
                <a:gd name="T16" fmla="*/ 367 w 698"/>
                <a:gd name="T17" fmla="*/ 203 h 918"/>
                <a:gd name="T18" fmla="*/ 349 w 698"/>
                <a:gd name="T19" fmla="*/ 183 h 918"/>
                <a:gd name="T20" fmla="*/ 329 w 698"/>
                <a:gd name="T21" fmla="*/ 201 h 918"/>
                <a:gd name="T22" fmla="*/ 341 w 698"/>
                <a:gd name="T23" fmla="*/ 217 h 918"/>
                <a:gd name="T24" fmla="*/ 324 w 698"/>
                <a:gd name="T25" fmla="*/ 279 h 918"/>
                <a:gd name="T26" fmla="*/ 298 w 698"/>
                <a:gd name="T27" fmla="*/ 168 h 918"/>
                <a:gd name="T28" fmla="*/ 262 w 698"/>
                <a:gd name="T29" fmla="*/ 168 h 918"/>
                <a:gd name="T30" fmla="*/ 213 w 698"/>
                <a:gd name="T31" fmla="*/ 168 h 918"/>
                <a:gd name="T32" fmla="*/ 213 w 698"/>
                <a:gd name="T33" fmla="*/ 168 h 918"/>
                <a:gd name="T34" fmla="*/ 40 w 698"/>
                <a:gd name="T35" fmla="*/ 9 h 918"/>
                <a:gd name="T36" fmla="*/ 8 w 698"/>
                <a:gd name="T37" fmla="*/ 10 h 918"/>
                <a:gd name="T38" fmla="*/ 9 w 698"/>
                <a:gd name="T39" fmla="*/ 42 h 918"/>
                <a:gd name="T40" fmla="*/ 262 w 698"/>
                <a:gd name="T41" fmla="*/ 285 h 918"/>
                <a:gd name="T42" fmla="*/ 262 w 698"/>
                <a:gd name="T43" fmla="*/ 532 h 918"/>
                <a:gd name="T44" fmla="*/ 262 w 698"/>
                <a:gd name="T45" fmla="*/ 881 h 918"/>
                <a:gd name="T46" fmla="*/ 298 w 698"/>
                <a:gd name="T47" fmla="*/ 918 h 918"/>
                <a:gd name="T48" fmla="*/ 335 w 698"/>
                <a:gd name="T49" fmla="*/ 881 h 918"/>
                <a:gd name="T50" fmla="*/ 335 w 698"/>
                <a:gd name="T51" fmla="*/ 532 h 918"/>
                <a:gd name="T52" fmla="*/ 363 w 698"/>
                <a:gd name="T53" fmla="*/ 532 h 918"/>
                <a:gd name="T54" fmla="*/ 363 w 698"/>
                <a:gd name="T55" fmla="*/ 881 h 918"/>
                <a:gd name="T56" fmla="*/ 399 w 698"/>
                <a:gd name="T57" fmla="*/ 918 h 918"/>
                <a:gd name="T58" fmla="*/ 436 w 698"/>
                <a:gd name="T59" fmla="*/ 881 h 918"/>
                <a:gd name="T60" fmla="*/ 436 w 698"/>
                <a:gd name="T61" fmla="*/ 532 h 918"/>
                <a:gd name="T62" fmla="*/ 436 w 698"/>
                <a:gd name="T63" fmla="*/ 285 h 918"/>
                <a:gd name="T64" fmla="*/ 688 w 698"/>
                <a:gd name="T65" fmla="*/ 42 h 918"/>
                <a:gd name="T66" fmla="*/ 689 w 698"/>
                <a:gd name="T67" fmla="*/ 1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918">
                  <a:moveTo>
                    <a:pt x="689" y="10"/>
                  </a:moveTo>
                  <a:cubicBezTo>
                    <a:pt x="681" y="1"/>
                    <a:pt x="666" y="0"/>
                    <a:pt x="657" y="9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36" y="168"/>
                    <a:pt x="436" y="168"/>
                    <a:pt x="436" y="168"/>
                  </a:cubicBezTo>
                  <a:cubicBezTo>
                    <a:pt x="399" y="168"/>
                    <a:pt x="399" y="168"/>
                    <a:pt x="399" y="168"/>
                  </a:cubicBezTo>
                  <a:cubicBezTo>
                    <a:pt x="391" y="256"/>
                    <a:pt x="375" y="279"/>
                    <a:pt x="375" y="279"/>
                  </a:cubicBezTo>
                  <a:cubicBezTo>
                    <a:pt x="356" y="217"/>
                    <a:pt x="356" y="217"/>
                    <a:pt x="356" y="217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49" y="183"/>
                    <a:pt x="349" y="183"/>
                    <a:pt x="349" y="183"/>
                  </a:cubicBezTo>
                  <a:cubicBezTo>
                    <a:pt x="329" y="201"/>
                    <a:pt x="329" y="201"/>
                    <a:pt x="329" y="201"/>
                  </a:cubicBezTo>
                  <a:cubicBezTo>
                    <a:pt x="341" y="217"/>
                    <a:pt x="341" y="217"/>
                    <a:pt x="341" y="217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09" y="262"/>
                    <a:pt x="301" y="196"/>
                    <a:pt x="298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1" y="0"/>
                    <a:pt x="17" y="1"/>
                    <a:pt x="8" y="10"/>
                  </a:cubicBezTo>
                  <a:cubicBezTo>
                    <a:pt x="0" y="19"/>
                    <a:pt x="0" y="34"/>
                    <a:pt x="9" y="42"/>
                  </a:cubicBezTo>
                  <a:cubicBezTo>
                    <a:pt x="262" y="285"/>
                    <a:pt x="262" y="285"/>
                    <a:pt x="262" y="285"/>
                  </a:cubicBezTo>
                  <a:cubicBezTo>
                    <a:pt x="262" y="532"/>
                    <a:pt x="262" y="532"/>
                    <a:pt x="262" y="532"/>
                  </a:cubicBezTo>
                  <a:cubicBezTo>
                    <a:pt x="262" y="881"/>
                    <a:pt x="262" y="881"/>
                    <a:pt x="262" y="881"/>
                  </a:cubicBezTo>
                  <a:cubicBezTo>
                    <a:pt x="262" y="901"/>
                    <a:pt x="278" y="918"/>
                    <a:pt x="298" y="918"/>
                  </a:cubicBezTo>
                  <a:cubicBezTo>
                    <a:pt x="318" y="918"/>
                    <a:pt x="335" y="901"/>
                    <a:pt x="335" y="881"/>
                  </a:cubicBezTo>
                  <a:cubicBezTo>
                    <a:pt x="335" y="532"/>
                    <a:pt x="335" y="532"/>
                    <a:pt x="335" y="532"/>
                  </a:cubicBezTo>
                  <a:cubicBezTo>
                    <a:pt x="363" y="532"/>
                    <a:pt x="363" y="532"/>
                    <a:pt x="363" y="532"/>
                  </a:cubicBezTo>
                  <a:cubicBezTo>
                    <a:pt x="363" y="881"/>
                    <a:pt x="363" y="881"/>
                    <a:pt x="363" y="881"/>
                  </a:cubicBezTo>
                  <a:cubicBezTo>
                    <a:pt x="363" y="901"/>
                    <a:pt x="379" y="918"/>
                    <a:pt x="399" y="918"/>
                  </a:cubicBezTo>
                  <a:cubicBezTo>
                    <a:pt x="419" y="918"/>
                    <a:pt x="436" y="901"/>
                    <a:pt x="436" y="881"/>
                  </a:cubicBezTo>
                  <a:cubicBezTo>
                    <a:pt x="436" y="532"/>
                    <a:pt x="436" y="532"/>
                    <a:pt x="436" y="532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688" y="42"/>
                    <a:pt x="688" y="42"/>
                    <a:pt x="688" y="42"/>
                  </a:cubicBezTo>
                  <a:cubicBezTo>
                    <a:pt x="697" y="34"/>
                    <a:pt x="698" y="19"/>
                    <a:pt x="68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44963" y="1977131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0665" y="1977131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4963" y="3077608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0665" y="3077608"/>
            <a:ext cx="263179" cy="277084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4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828089" y="2882879"/>
            <a:ext cx="2398580" cy="41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治疗鼻塞？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5837069" y="1775965"/>
            <a:ext cx="2398580" cy="33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预防感冒？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5987798" y="2959306"/>
            <a:ext cx="239858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健康养生？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98F3F05B-B6A4-4260-ADB1-4423D58E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84" y="1612842"/>
            <a:ext cx="2398580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治疗鼻炎？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0303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323528" y="700314"/>
            <a:ext cx="8568952" cy="4103684"/>
            <a:chOff x="1195504" y="1110874"/>
            <a:chExt cx="6752991" cy="3484244"/>
          </a:xfrm>
        </p:grpSpPr>
        <p:grpSp>
          <p:nvGrpSpPr>
            <p:cNvPr id="3" name="组合 6"/>
            <p:cNvGrpSpPr/>
            <p:nvPr/>
          </p:nvGrpSpPr>
          <p:grpSpPr>
            <a:xfrm>
              <a:off x="1195504" y="1110874"/>
              <a:ext cx="6752991" cy="245553"/>
              <a:chOff x="1195504" y="1043941"/>
              <a:chExt cx="6752991" cy="245553"/>
            </a:xfrm>
          </p:grpSpPr>
          <p:sp>
            <p:nvSpPr>
              <p:cNvPr id="9" name="Freeform 7"/>
              <p:cNvSpPr/>
              <p:nvPr/>
            </p:nvSpPr>
            <p:spPr bwMode="auto">
              <a:xfrm>
                <a:off x="1195504" y="1043941"/>
                <a:ext cx="6752991" cy="245553"/>
              </a:xfrm>
              <a:custGeom>
                <a:avLst/>
                <a:gdLst>
                  <a:gd name="T0" fmla="*/ 5903 w 5951"/>
                  <a:gd name="T1" fmla="*/ 0 h 216"/>
                  <a:gd name="T2" fmla="*/ 48 w 5951"/>
                  <a:gd name="T3" fmla="*/ 0 h 216"/>
                  <a:gd name="T4" fmla="*/ 0 w 5951"/>
                  <a:gd name="T5" fmla="*/ 48 h 216"/>
                  <a:gd name="T6" fmla="*/ 0 w 5951"/>
                  <a:gd name="T7" fmla="*/ 216 h 216"/>
                  <a:gd name="T8" fmla="*/ 5951 w 5951"/>
                  <a:gd name="T9" fmla="*/ 216 h 216"/>
                  <a:gd name="T10" fmla="*/ 5951 w 5951"/>
                  <a:gd name="T11" fmla="*/ 48 h 216"/>
                  <a:gd name="T12" fmla="*/ 5903 w 5951"/>
                  <a:gd name="T13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51" h="216">
                    <a:moveTo>
                      <a:pt x="590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5951" y="216"/>
                      <a:pt x="5951" y="216"/>
                      <a:pt x="5951" y="216"/>
                    </a:cubicBezTo>
                    <a:cubicBezTo>
                      <a:pt x="5951" y="48"/>
                      <a:pt x="5951" y="48"/>
                      <a:pt x="5951" y="48"/>
                    </a:cubicBezTo>
                    <a:cubicBezTo>
                      <a:pt x="5951" y="22"/>
                      <a:pt x="5930" y="0"/>
                      <a:pt x="5903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4E4E4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1305521" y="1138079"/>
                <a:ext cx="72588" cy="7315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1417806" y="1138079"/>
                <a:ext cx="72588" cy="731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1531226" y="1138079"/>
                <a:ext cx="73156" cy="731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7710315" y="1132408"/>
                <a:ext cx="79394" cy="84498"/>
              </a:xfrm>
              <a:custGeom>
                <a:avLst/>
                <a:gdLst>
                  <a:gd name="T0" fmla="*/ 67 w 70"/>
                  <a:gd name="T1" fmla="*/ 25 h 74"/>
                  <a:gd name="T2" fmla="*/ 65 w 70"/>
                  <a:gd name="T3" fmla="*/ 24 h 74"/>
                  <a:gd name="T4" fmla="*/ 64 w 70"/>
                  <a:gd name="T5" fmla="*/ 26 h 74"/>
                  <a:gd name="T6" fmla="*/ 67 w 70"/>
                  <a:gd name="T7" fmla="*/ 39 h 74"/>
                  <a:gd name="T8" fmla="*/ 35 w 70"/>
                  <a:gd name="T9" fmla="*/ 71 h 74"/>
                  <a:gd name="T10" fmla="*/ 3 w 70"/>
                  <a:gd name="T11" fmla="*/ 39 h 74"/>
                  <a:gd name="T12" fmla="*/ 16 w 70"/>
                  <a:gd name="T13" fmla="*/ 13 h 74"/>
                  <a:gd name="T14" fmla="*/ 19 w 70"/>
                  <a:gd name="T15" fmla="*/ 23 h 74"/>
                  <a:gd name="T16" fmla="*/ 35 w 70"/>
                  <a:gd name="T17" fmla="*/ 5 h 74"/>
                  <a:gd name="T18" fmla="*/ 12 w 70"/>
                  <a:gd name="T19" fmla="*/ 0 h 74"/>
                  <a:gd name="T20" fmla="*/ 15 w 70"/>
                  <a:gd name="T21" fmla="*/ 10 h 74"/>
                  <a:gd name="T22" fmla="*/ 0 w 70"/>
                  <a:gd name="T23" fmla="*/ 39 h 74"/>
                  <a:gd name="T24" fmla="*/ 35 w 70"/>
                  <a:gd name="T25" fmla="*/ 74 h 74"/>
                  <a:gd name="T26" fmla="*/ 70 w 70"/>
                  <a:gd name="T27" fmla="*/ 39 h 74"/>
                  <a:gd name="T28" fmla="*/ 67 w 70"/>
                  <a:gd name="T29" fmla="*/ 2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74">
                    <a:moveTo>
                      <a:pt x="67" y="25"/>
                    </a:moveTo>
                    <a:cubicBezTo>
                      <a:pt x="67" y="24"/>
                      <a:pt x="66" y="24"/>
                      <a:pt x="65" y="24"/>
                    </a:cubicBezTo>
                    <a:cubicBezTo>
                      <a:pt x="64" y="24"/>
                      <a:pt x="64" y="25"/>
                      <a:pt x="64" y="26"/>
                    </a:cubicBezTo>
                    <a:cubicBezTo>
                      <a:pt x="66" y="30"/>
                      <a:pt x="67" y="34"/>
                      <a:pt x="67" y="39"/>
                    </a:cubicBezTo>
                    <a:cubicBezTo>
                      <a:pt x="67" y="57"/>
                      <a:pt x="53" y="71"/>
                      <a:pt x="35" y="71"/>
                    </a:cubicBezTo>
                    <a:cubicBezTo>
                      <a:pt x="18" y="71"/>
                      <a:pt x="3" y="57"/>
                      <a:pt x="3" y="39"/>
                    </a:cubicBezTo>
                    <a:cubicBezTo>
                      <a:pt x="3" y="29"/>
                      <a:pt x="8" y="19"/>
                      <a:pt x="16" y="1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6" y="17"/>
                      <a:pt x="0" y="28"/>
                      <a:pt x="0" y="39"/>
                    </a:cubicBezTo>
                    <a:cubicBezTo>
                      <a:pt x="0" y="58"/>
                      <a:pt x="16" y="74"/>
                      <a:pt x="35" y="74"/>
                    </a:cubicBezTo>
                    <a:cubicBezTo>
                      <a:pt x="54" y="74"/>
                      <a:pt x="70" y="58"/>
                      <a:pt x="70" y="39"/>
                    </a:cubicBezTo>
                    <a:cubicBezTo>
                      <a:pt x="70" y="34"/>
                      <a:pt x="69" y="29"/>
                      <a:pt x="67" y="2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2" tIns="45706" rIns="91412" bIns="45706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8" name="Freeform 8"/>
            <p:cNvSpPr/>
            <p:nvPr/>
          </p:nvSpPr>
          <p:spPr bwMode="auto">
            <a:xfrm>
              <a:off x="1195504" y="1356427"/>
              <a:ext cx="6752991" cy="3238691"/>
            </a:xfrm>
            <a:custGeom>
              <a:avLst/>
              <a:gdLst>
                <a:gd name="T0" fmla="*/ 0 w 11908"/>
                <a:gd name="T1" fmla="*/ 0 h 5711"/>
                <a:gd name="T2" fmla="*/ 0 w 11908"/>
                <a:gd name="T3" fmla="*/ 144 h 5711"/>
                <a:gd name="T4" fmla="*/ 0 w 11908"/>
                <a:gd name="T5" fmla="*/ 5711 h 5711"/>
                <a:gd name="T6" fmla="*/ 11908 w 11908"/>
                <a:gd name="T7" fmla="*/ 5711 h 5711"/>
                <a:gd name="T8" fmla="*/ 11908 w 11908"/>
                <a:gd name="T9" fmla="*/ 144 h 5711"/>
                <a:gd name="T10" fmla="*/ 11908 w 11908"/>
                <a:gd name="T11" fmla="*/ 0 h 5711"/>
                <a:gd name="T12" fmla="*/ 0 w 11908"/>
                <a:gd name="T13" fmla="*/ 0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08" h="5711">
                  <a:moveTo>
                    <a:pt x="0" y="0"/>
                  </a:moveTo>
                  <a:lnTo>
                    <a:pt x="0" y="144"/>
                  </a:lnTo>
                  <a:lnTo>
                    <a:pt x="0" y="5711"/>
                  </a:lnTo>
                  <a:lnTo>
                    <a:pt x="11908" y="5711"/>
                  </a:lnTo>
                  <a:lnTo>
                    <a:pt x="11908" y="144"/>
                  </a:lnTo>
                  <a:lnTo>
                    <a:pt x="1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407070" y="2334057"/>
            <a:ext cx="352686" cy="354546"/>
            <a:chOff x="1018570" y="2637483"/>
            <a:chExt cx="352734" cy="354436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1018570" y="2637483"/>
              <a:ext cx="352734" cy="3544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1147868" y="2749769"/>
              <a:ext cx="95272" cy="132701"/>
            </a:xfrm>
            <a:custGeom>
              <a:avLst/>
              <a:gdLst>
                <a:gd name="T0" fmla="*/ 75 w 84"/>
                <a:gd name="T1" fmla="*/ 117 h 117"/>
                <a:gd name="T2" fmla="*/ 70 w 84"/>
                <a:gd name="T3" fmla="*/ 115 h 117"/>
                <a:gd name="T4" fmla="*/ 3 w 84"/>
                <a:gd name="T5" fmla="*/ 65 h 117"/>
                <a:gd name="T6" fmla="*/ 0 w 84"/>
                <a:gd name="T7" fmla="*/ 59 h 117"/>
                <a:gd name="T8" fmla="*/ 3 w 84"/>
                <a:gd name="T9" fmla="*/ 52 h 117"/>
                <a:gd name="T10" fmla="*/ 70 w 84"/>
                <a:gd name="T11" fmla="*/ 3 h 117"/>
                <a:gd name="T12" fmla="*/ 82 w 84"/>
                <a:gd name="T13" fmla="*/ 5 h 117"/>
                <a:gd name="T14" fmla="*/ 80 w 84"/>
                <a:gd name="T15" fmla="*/ 16 h 117"/>
                <a:gd name="T16" fmla="*/ 21 w 84"/>
                <a:gd name="T17" fmla="*/ 59 h 117"/>
                <a:gd name="T18" fmla="*/ 80 w 84"/>
                <a:gd name="T19" fmla="*/ 102 h 117"/>
                <a:gd name="T20" fmla="*/ 82 w 84"/>
                <a:gd name="T21" fmla="*/ 113 h 117"/>
                <a:gd name="T22" fmla="*/ 75 w 84"/>
                <a:gd name="T2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17">
                  <a:moveTo>
                    <a:pt x="75" y="117"/>
                  </a:moveTo>
                  <a:cubicBezTo>
                    <a:pt x="73" y="117"/>
                    <a:pt x="72" y="116"/>
                    <a:pt x="70" y="11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1" y="64"/>
                    <a:pt x="0" y="61"/>
                    <a:pt x="0" y="59"/>
                  </a:cubicBezTo>
                  <a:cubicBezTo>
                    <a:pt x="0" y="56"/>
                    <a:pt x="1" y="54"/>
                    <a:pt x="3" y="5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4" y="0"/>
                    <a:pt x="79" y="1"/>
                    <a:pt x="82" y="5"/>
                  </a:cubicBezTo>
                  <a:cubicBezTo>
                    <a:pt x="84" y="8"/>
                    <a:pt x="83" y="13"/>
                    <a:pt x="80" y="16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3" y="105"/>
                    <a:pt x="84" y="110"/>
                    <a:pt x="82" y="113"/>
                  </a:cubicBezTo>
                  <a:cubicBezTo>
                    <a:pt x="80" y="116"/>
                    <a:pt x="78" y="117"/>
                    <a:pt x="75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</p:grpSp>
      <p:grpSp>
        <p:nvGrpSpPr>
          <p:cNvPr id="5" name="组合 20"/>
          <p:cNvGrpSpPr/>
          <p:nvPr/>
        </p:nvGrpSpPr>
        <p:grpSpPr>
          <a:xfrm>
            <a:off x="8460432" y="2334057"/>
            <a:ext cx="353821" cy="354546"/>
            <a:chOff x="7771561" y="2637483"/>
            <a:chExt cx="353869" cy="354436"/>
          </a:xfrm>
        </p:grpSpPr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7771561" y="2637483"/>
              <a:ext cx="353869" cy="3544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7900860" y="2746366"/>
              <a:ext cx="95272" cy="132701"/>
            </a:xfrm>
            <a:custGeom>
              <a:avLst/>
              <a:gdLst>
                <a:gd name="T0" fmla="*/ 9 w 84"/>
                <a:gd name="T1" fmla="*/ 0 h 117"/>
                <a:gd name="T2" fmla="*/ 13 w 84"/>
                <a:gd name="T3" fmla="*/ 2 h 117"/>
                <a:gd name="T4" fmla="*/ 81 w 84"/>
                <a:gd name="T5" fmla="*/ 52 h 117"/>
                <a:gd name="T6" fmla="*/ 84 w 84"/>
                <a:gd name="T7" fmla="*/ 58 h 117"/>
                <a:gd name="T8" fmla="*/ 81 w 84"/>
                <a:gd name="T9" fmla="*/ 65 h 117"/>
                <a:gd name="T10" fmla="*/ 13 w 84"/>
                <a:gd name="T11" fmla="*/ 114 h 117"/>
                <a:gd name="T12" fmla="*/ 2 w 84"/>
                <a:gd name="T13" fmla="*/ 112 h 117"/>
                <a:gd name="T14" fmla="*/ 4 w 84"/>
                <a:gd name="T15" fmla="*/ 101 h 117"/>
                <a:gd name="T16" fmla="*/ 62 w 84"/>
                <a:gd name="T17" fmla="*/ 58 h 117"/>
                <a:gd name="T18" fmla="*/ 4 w 84"/>
                <a:gd name="T19" fmla="*/ 15 h 117"/>
                <a:gd name="T20" fmla="*/ 2 w 84"/>
                <a:gd name="T21" fmla="*/ 4 h 117"/>
                <a:gd name="T22" fmla="*/ 9 w 84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17">
                  <a:moveTo>
                    <a:pt x="9" y="0"/>
                  </a:moveTo>
                  <a:cubicBezTo>
                    <a:pt x="10" y="0"/>
                    <a:pt x="12" y="1"/>
                    <a:pt x="13" y="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3" y="53"/>
                    <a:pt x="84" y="56"/>
                    <a:pt x="84" y="58"/>
                  </a:cubicBezTo>
                  <a:cubicBezTo>
                    <a:pt x="84" y="61"/>
                    <a:pt x="83" y="63"/>
                    <a:pt x="81" y="6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0" y="117"/>
                    <a:pt x="5" y="116"/>
                    <a:pt x="2" y="112"/>
                  </a:cubicBezTo>
                  <a:cubicBezTo>
                    <a:pt x="0" y="109"/>
                    <a:pt x="0" y="104"/>
                    <a:pt x="4" y="101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2"/>
                    <a:pt x="0" y="7"/>
                    <a:pt x="2" y="4"/>
                  </a:cubicBezTo>
                  <a:cubicBezTo>
                    <a:pt x="4" y="1"/>
                    <a:pt x="6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1799"/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27584" y="3518321"/>
            <a:ext cx="1806532" cy="85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OTC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药品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计生用品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洗鼻器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运动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瑜伽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球迷用品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瑜伽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洗鼻壶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洗鼻盐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135033" y="3011971"/>
            <a:ext cx="1254087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洗鼻器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1135033" y="3241682"/>
            <a:ext cx="1254087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2771800" y="3567849"/>
            <a:ext cx="1806532" cy="4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尿片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喂哺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推车床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理发器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指甲钳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体温计等日常护理小用品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吸鼻器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3048022" y="3011971"/>
            <a:ext cx="1254087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吸鼻器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048022" y="3241682"/>
            <a:ext cx="1254087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4716016" y="3567849"/>
            <a:ext cx="1806532" cy="2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尿片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喂哺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推车床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宝宝洗浴护肤品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鼻眼清洗液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4975338" y="3002241"/>
            <a:ext cx="1254087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滴鼻剂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4965550" y="3246031"/>
            <a:ext cx="1254087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51372" y="1669370"/>
            <a:ext cx="316069" cy="246297"/>
          </a:xfrm>
          <a:prstGeom prst="rect">
            <a:avLst/>
          </a:prstGeom>
          <a:noFill/>
        </p:spPr>
        <p:txBody>
          <a:bodyPr wrap="none" lIns="91439" tIns="45720" rIns="91439" bIns="4572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03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6754" y="1669370"/>
            <a:ext cx="316069" cy="400110"/>
          </a:xfrm>
          <a:prstGeom prst="rect">
            <a:avLst/>
          </a:prstGeom>
          <a:noFill/>
        </p:spPr>
        <p:txBody>
          <a:bodyPr wrap="square" lIns="91439" tIns="45720" rIns="91439" bIns="4572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8FF35-04AF-4856-B324-E6C35801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72" y="1199521"/>
            <a:ext cx="1787920" cy="1771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F44C9-E36B-48B2-B3BD-9AC84071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495" y="1199521"/>
            <a:ext cx="1754668" cy="17615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51EA86-D5DA-47BF-B763-7D1DC4BFB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207922"/>
            <a:ext cx="1753156" cy="17531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9C5963-4BD9-4DE7-9FB4-2F89D4F2D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570" y="1207921"/>
            <a:ext cx="1717846" cy="1733393"/>
          </a:xfrm>
          <a:prstGeom prst="rect">
            <a:avLst/>
          </a:prstGeom>
        </p:spPr>
      </p:pic>
      <p:sp>
        <p:nvSpPr>
          <p:cNvPr id="43" name="Rectangle 24">
            <a:extLst>
              <a:ext uri="{FF2B5EF4-FFF2-40B4-BE49-F238E27FC236}">
                <a16:creationId xmlns:a16="http://schemas.microsoft.com/office/drawing/2014/main" id="{B403EDFF-059E-4870-A002-C5D8852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900" y="3569621"/>
            <a:ext cx="1806532" cy="116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尿片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喂哺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推车床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宝宝洗浴护肤品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鼻眼清洗液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洗护清洁剂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卫生巾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纸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香薰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洗发沐浴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个人清洁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身体护理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其它身体护理产品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OTC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药品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计生用品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保健理疗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29C1121B-B7E5-415F-BD31-C2BF5651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81" y="3013743"/>
            <a:ext cx="1254087" cy="2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洗鼻喷雾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DA823B-26FE-49B8-B37D-5A7C5A9A0017}"/>
              </a:ext>
            </a:extLst>
          </p:cNvPr>
          <p:cNvCxnSpPr/>
          <p:nvPr/>
        </p:nvCxnSpPr>
        <p:spPr>
          <a:xfrm>
            <a:off x="6911981" y="3246031"/>
            <a:ext cx="1254087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11">
            <a:extLst>
              <a:ext uri="{FF2B5EF4-FFF2-40B4-BE49-F238E27FC236}">
                <a16:creationId xmlns:a16="http://schemas.microsoft.com/office/drawing/2014/main" id="{2BF9BDEB-08E7-4E4E-A3BC-A3E37C1D5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72" y="814232"/>
            <a:ext cx="93600" cy="93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1799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C6EC1D2-4A8A-44C8-AD54-86BFE6F23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287855"/>
            <a:ext cx="1254087" cy="16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所属类目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C830EE95-35D3-4DEF-9C22-E033BA35D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9881" y="3292602"/>
            <a:ext cx="1254087" cy="16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所属类目</a:t>
            </a:r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BF99B879-CC34-4C9B-92DC-0171138B1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3292602"/>
            <a:ext cx="1254087" cy="16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所属类目</a:t>
            </a:r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6DBE3163-A800-4038-8154-0DBA12EA4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2" y="3286449"/>
            <a:ext cx="1254087" cy="16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所属类目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AC1915C-A6EF-42C3-981F-B55827A8CB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334"/>
            <a:ext cx="9144000" cy="5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22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2" grpId="0"/>
      <p:bldP spid="37" grpId="0"/>
      <p:bldP spid="38" grpId="0"/>
      <p:bldP spid="41" grpId="0"/>
      <p:bldP spid="29" grpId="0"/>
      <p:bldP spid="43" grpId="0"/>
      <p:bldP spid="44" grpId="0"/>
      <p:bldP spid="35" grpId="0"/>
      <p:bldP spid="36" grpId="0"/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4181528" y="1491124"/>
            <a:ext cx="768246" cy="76699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lIns="91439" tIns="45720" rIns="91439" bIns="45720"/>
          <a:lstStyle/>
          <a:p>
            <a:endParaRPr lang="zh-CN" altLang="en-US" sz="179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4284703" y="2570956"/>
            <a:ext cx="574598" cy="574853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5162471" y="2472501"/>
            <a:ext cx="766659" cy="766998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3202173" y="2472501"/>
            <a:ext cx="766658" cy="766998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4181528" y="3452290"/>
            <a:ext cx="768246" cy="76858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9" name="Freeform 7"/>
          <p:cNvSpPr>
            <a:spLocks/>
          </p:cNvSpPr>
          <p:nvPr/>
        </p:nvSpPr>
        <p:spPr bwMode="auto">
          <a:xfrm>
            <a:off x="2824399" y="1576876"/>
            <a:ext cx="1228559" cy="333478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5570404" y="1576875"/>
            <a:ext cx="568249" cy="765411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5078345" y="3523752"/>
            <a:ext cx="1014275" cy="333478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2" name="Freeform 10"/>
          <p:cNvSpPr>
            <a:spLocks/>
          </p:cNvSpPr>
          <p:nvPr/>
        </p:nvSpPr>
        <p:spPr bwMode="auto">
          <a:xfrm>
            <a:off x="2824399" y="3314136"/>
            <a:ext cx="760309" cy="220730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3" name="Freeform 11"/>
          <p:cNvSpPr>
            <a:spLocks/>
          </p:cNvSpPr>
          <p:nvPr/>
        </p:nvSpPr>
        <p:spPr bwMode="auto">
          <a:xfrm>
            <a:off x="5005329" y="2791688"/>
            <a:ext cx="68253" cy="136567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4" name="Freeform 12"/>
          <p:cNvSpPr>
            <a:spLocks/>
          </p:cNvSpPr>
          <p:nvPr/>
        </p:nvSpPr>
        <p:spPr bwMode="auto">
          <a:xfrm>
            <a:off x="4057720" y="2791688"/>
            <a:ext cx="68254" cy="136567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5" name="Freeform 13"/>
          <p:cNvSpPr>
            <a:spLocks/>
          </p:cNvSpPr>
          <p:nvPr/>
        </p:nvSpPr>
        <p:spPr bwMode="auto">
          <a:xfrm>
            <a:off x="4497398" y="3299845"/>
            <a:ext cx="136507" cy="68284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6" name="Freeform 14"/>
          <p:cNvSpPr>
            <a:spLocks/>
          </p:cNvSpPr>
          <p:nvPr/>
        </p:nvSpPr>
        <p:spPr bwMode="auto">
          <a:xfrm>
            <a:off x="4497398" y="2351814"/>
            <a:ext cx="136507" cy="68283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 lIns="91439" tIns="45720" rIns="91439" bIns="45720"/>
          <a:lstStyle/>
          <a:p>
            <a:endParaRPr lang="zh-CN" altLang="en-US" sz="179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6173857" y="1500651"/>
            <a:ext cx="16385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尿片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喂哺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推车床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宝宝洗浴护肤品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鼻眼清洗液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6155688" y="3442763"/>
            <a:ext cx="1944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运动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瑜伽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球迷用品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瑜伽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洗鼻壶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洗鼻盐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690025" y="3534866"/>
            <a:ext cx="197416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尿片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洗护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喂哺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推车床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理发器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指甲钳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体温计等日常护理小用品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吸鼻器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683568" y="1497474"/>
            <a:ext cx="1990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OTC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药品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计生用品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医疗器械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洗鼻器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DD0F67-C4EA-4632-B692-2960A617C6D4}"/>
              </a:ext>
            </a:extLst>
          </p:cNvPr>
          <p:cNvSpPr txBox="1"/>
          <p:nvPr/>
        </p:nvSpPr>
        <p:spPr>
          <a:xfrm>
            <a:off x="4181528" y="1687909"/>
            <a:ext cx="76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洗鼻器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C812C3-E0C5-4D54-98B7-A80A30DDAB07}"/>
              </a:ext>
            </a:extLst>
          </p:cNvPr>
          <p:cNvSpPr txBox="1"/>
          <p:nvPr/>
        </p:nvSpPr>
        <p:spPr>
          <a:xfrm>
            <a:off x="4139952" y="3560698"/>
            <a:ext cx="87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洗鼻壶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洗鼻盐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A2ADF1A-4655-4283-B236-015B27EF1827}"/>
              </a:ext>
            </a:extLst>
          </p:cNvPr>
          <p:cNvSpPr txBox="1"/>
          <p:nvPr/>
        </p:nvSpPr>
        <p:spPr>
          <a:xfrm>
            <a:off x="3200585" y="2702111"/>
            <a:ext cx="76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吸鼻器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9DF44AC-30FE-4898-BA70-05D95F0D4425}"/>
              </a:ext>
            </a:extLst>
          </p:cNvPr>
          <p:cNvSpPr txBox="1"/>
          <p:nvPr/>
        </p:nvSpPr>
        <p:spPr>
          <a:xfrm>
            <a:off x="5220072" y="2624594"/>
            <a:ext cx="78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鼻眼清      洗液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A0DC3B-ABFA-4B1E-98E3-79507AE6C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14" y="2624594"/>
            <a:ext cx="348775" cy="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533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184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18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84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184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18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4" grpId="1" animBg="1"/>
      <p:bldP spid="18435" grpId="0" animBg="1"/>
      <p:bldP spid="18435" grpId="1" animBg="1"/>
      <p:bldP spid="18436" grpId="0" animBg="1"/>
      <p:bldP spid="18436" grpId="1" animBg="1"/>
      <p:bldP spid="18437" grpId="0" animBg="1"/>
      <p:bldP spid="18437" grpId="1" animBg="1"/>
      <p:bldP spid="18438" grpId="0" animBg="1"/>
      <p:bldP spid="18438" grpId="1" animBg="1"/>
      <p:bldP spid="18439" grpId="0" animBg="1"/>
      <p:bldP spid="18440" grpId="0" animBg="1"/>
      <p:bldP spid="18441" grpId="0" animBg="1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/>
      <p:bldP spid="18448" grpId="0"/>
      <p:bldP spid="18449" grpId="0"/>
      <p:bldP spid="184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图表 2">
                <a:extLst>
                  <a:ext uri="{FF2B5EF4-FFF2-40B4-BE49-F238E27FC236}">
                    <a16:creationId xmlns:a16="http://schemas.microsoft.com/office/drawing/2014/main" id="{CC93E7E7-55D9-4043-8283-CC833408232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205157"/>
                  </p:ext>
                </p:extLst>
              </p:nvPr>
            </p:nvGraphicFramePr>
            <p:xfrm>
              <a:off x="179512" y="555526"/>
              <a:ext cx="4608512" cy="40713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图表 2">
                <a:extLst>
                  <a:ext uri="{FF2B5EF4-FFF2-40B4-BE49-F238E27FC236}">
                    <a16:creationId xmlns:a16="http://schemas.microsoft.com/office/drawing/2014/main" id="{CC93E7E7-55D9-4043-8283-CC8334082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2" y="555526"/>
                <a:ext cx="4608512" cy="40713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F0B70ED-E96D-4F13-BA44-389A8AC67E91}"/>
              </a:ext>
            </a:extLst>
          </p:cNvPr>
          <p:cNvSpPr txBox="1"/>
          <p:nvPr/>
        </p:nvSpPr>
        <p:spPr>
          <a:xfrm>
            <a:off x="4860032" y="883049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◆整个洗鼻行业主要由这四个类目组成，大部分商品都是自己配盐水，像</a:t>
            </a:r>
            <a:r>
              <a:rPr lang="en-US" altLang="zh-CN" dirty="0" err="1"/>
              <a:t>gifrer</a:t>
            </a:r>
            <a:r>
              <a:rPr lang="zh-CN" altLang="en-US" dirty="0"/>
              <a:t>这样用深海盐和医用级无菌纯净水配好的是少数。</a:t>
            </a:r>
            <a:endParaRPr lang="en-US" altLang="zh-CN" dirty="0"/>
          </a:p>
          <a:p>
            <a:r>
              <a:rPr lang="zh-CN" altLang="en-US" dirty="0"/>
              <a:t>◆洗鼻器和洗鼻壶</a:t>
            </a:r>
            <a:r>
              <a:rPr lang="en-US" altLang="zh-CN" dirty="0"/>
              <a:t>/</a:t>
            </a:r>
            <a:r>
              <a:rPr lang="zh-CN" altLang="en-US" dirty="0"/>
              <a:t>洗鼻盐这两个类目面向成人儿童通用人群。</a:t>
            </a:r>
            <a:endParaRPr lang="en-US" altLang="zh-CN" dirty="0"/>
          </a:p>
          <a:p>
            <a:r>
              <a:rPr lang="zh-CN" altLang="en-US" dirty="0"/>
              <a:t>◆眼鼻清洗液和洗鼻器属于母婴类目，面向婴儿儿童人群。</a:t>
            </a:r>
            <a:endParaRPr lang="en-US" altLang="zh-CN" dirty="0"/>
          </a:p>
          <a:p>
            <a:r>
              <a:rPr lang="zh-CN" altLang="en-US" dirty="0"/>
              <a:t>★从市场占比可以看出，通用人群类目下的销售占比为</a:t>
            </a:r>
            <a:r>
              <a:rPr lang="en-US" altLang="zh-CN" dirty="0"/>
              <a:t>78%</a:t>
            </a:r>
            <a:r>
              <a:rPr lang="zh-CN" altLang="en-US" dirty="0"/>
              <a:t>，婴儿类目下的占比为</a:t>
            </a:r>
            <a:r>
              <a:rPr lang="en-US" altLang="zh-CN" dirty="0"/>
              <a:t>23%</a:t>
            </a:r>
            <a:r>
              <a:rPr lang="zh-CN" altLang="en-US" dirty="0"/>
              <a:t>，眼鼻清洗液类目仅占</a:t>
            </a:r>
            <a:r>
              <a:rPr lang="en-US" altLang="zh-CN" dirty="0"/>
              <a:t>6%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30791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92F07D06-598C-4A39-9293-C53EF47ABB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198624"/>
              </p:ext>
            </p:extLst>
          </p:nvPr>
        </p:nvGraphicFramePr>
        <p:xfrm>
          <a:off x="1043608" y="915566"/>
          <a:ext cx="7362057" cy="3418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77644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1B50B0BA-AAC8-4F12-85F8-A38D87002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548366"/>
              </p:ext>
            </p:extLst>
          </p:nvPr>
        </p:nvGraphicFramePr>
        <p:xfrm>
          <a:off x="1709936" y="699542"/>
          <a:ext cx="7038528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CAC06AB-A013-4ED7-8903-42B5AB7E16E4}"/>
              </a:ext>
            </a:extLst>
          </p:cNvPr>
          <p:cNvSpPr txBox="1"/>
          <p:nvPr/>
        </p:nvSpPr>
        <p:spPr>
          <a:xfrm>
            <a:off x="2051720" y="3108600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★通过类目占比可以看出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、除去</a:t>
            </a:r>
            <a:r>
              <a:rPr lang="en-US" altLang="zh-CN" dirty="0"/>
              <a:t>2017</a:t>
            </a:r>
            <a:r>
              <a:rPr lang="zh-CN" altLang="en-US" dirty="0"/>
              <a:t>五六月份，鼻眼清洗液占婴儿的两类目总和的</a:t>
            </a:r>
            <a:r>
              <a:rPr lang="en-US" altLang="zh-CN" dirty="0"/>
              <a:t>25%</a:t>
            </a:r>
            <a:r>
              <a:rPr lang="zh-CN" altLang="en-US" dirty="0"/>
              <a:t>上下。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、婴儿两类目占四个类目总和的占比，</a:t>
            </a:r>
            <a:r>
              <a:rPr lang="en-US" altLang="zh-CN" dirty="0"/>
              <a:t>10-3</a:t>
            </a:r>
            <a:r>
              <a:rPr lang="zh-CN" altLang="en-US" dirty="0"/>
              <a:t>月份是最高的，有明显的季节性</a:t>
            </a:r>
          </a:p>
        </p:txBody>
      </p:sp>
    </p:spTree>
    <p:extLst>
      <p:ext uri="{BB962C8B-B14F-4D97-AF65-F5344CB8AC3E}">
        <p14:creationId xmlns:p14="http://schemas.microsoft.com/office/powerpoint/2010/main" val="3182752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41741F-6A1A-4205-A892-1365F1A30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99888"/>
              </p:ext>
            </p:extLst>
          </p:nvPr>
        </p:nvGraphicFramePr>
        <p:xfrm>
          <a:off x="1623443" y="1203598"/>
          <a:ext cx="5828877" cy="1444428"/>
        </p:xfrm>
        <a:graphic>
          <a:graphicData uri="http://schemas.openxmlformats.org/drawingml/2006/table">
            <a:tbl>
              <a:tblPr/>
              <a:tblGrid>
                <a:gridCol w="630246">
                  <a:extLst>
                    <a:ext uri="{9D8B030D-6E8A-4147-A177-3AD203B41FA5}">
                      <a16:colId xmlns:a16="http://schemas.microsoft.com/office/drawing/2014/main" val="2277996652"/>
                    </a:ext>
                  </a:extLst>
                </a:gridCol>
                <a:gridCol w="1082641">
                  <a:extLst>
                    <a:ext uri="{9D8B030D-6E8A-4147-A177-3AD203B41FA5}">
                      <a16:colId xmlns:a16="http://schemas.microsoft.com/office/drawing/2014/main" val="159718237"/>
                    </a:ext>
                  </a:extLst>
                </a:gridCol>
                <a:gridCol w="1706868">
                  <a:extLst>
                    <a:ext uri="{9D8B030D-6E8A-4147-A177-3AD203B41FA5}">
                      <a16:colId xmlns:a16="http://schemas.microsoft.com/office/drawing/2014/main" val="3080118729"/>
                    </a:ext>
                  </a:extLst>
                </a:gridCol>
                <a:gridCol w="1706868">
                  <a:extLst>
                    <a:ext uri="{9D8B030D-6E8A-4147-A177-3AD203B41FA5}">
                      <a16:colId xmlns:a16="http://schemas.microsoft.com/office/drawing/2014/main" val="2648484133"/>
                    </a:ext>
                  </a:extLst>
                </a:gridCol>
                <a:gridCol w="702254">
                  <a:extLst>
                    <a:ext uri="{9D8B030D-6E8A-4147-A177-3AD203B41FA5}">
                      <a16:colId xmlns:a16="http://schemas.microsoft.com/office/drawing/2014/main" val="3614246837"/>
                    </a:ext>
                  </a:extLst>
                </a:gridCol>
              </a:tblGrid>
              <a:tr h="2407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类目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2015.9-2016.8</a:t>
                      </a:r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销售指数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2016.9-2017.8</a:t>
                      </a:r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销售指数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增长率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750500"/>
                  </a:ext>
                </a:extLst>
              </a:tr>
              <a:tr h="2407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洗鼻壶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洗鼻盐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-3.08%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629811"/>
                  </a:ext>
                </a:extLst>
              </a:tr>
              <a:tr h="2407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洗鼻器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8060.2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33452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315.03%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100586"/>
                  </a:ext>
                </a:extLst>
              </a:tr>
              <a:tr h="2407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婴儿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鼻眼清洗液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96.28%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28341"/>
                  </a:ext>
                </a:extLst>
              </a:tr>
              <a:tr h="2407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婴儿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吸鼻器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6803.2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13245.5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94.70%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26187"/>
                  </a:ext>
                </a:extLst>
              </a:tr>
              <a:tr h="2407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合计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46501.4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79576.5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11131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4F15ED9-DAE3-4AA7-BF21-5ACD839EA6F3}"/>
              </a:ext>
            </a:extLst>
          </p:cNvPr>
          <p:cNvSpPr txBox="1"/>
          <p:nvPr/>
        </p:nvSpPr>
        <p:spPr>
          <a:xfrm>
            <a:off x="2051720" y="3579862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★通用的类目增长虽然没有婴儿的快，但市场占比大，如若有通用类目可以布局，也是可以分到一块不小的蛋糕的。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F013632-208E-4B1A-A40F-5D750A00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6012"/>
              </p:ext>
            </p:extLst>
          </p:nvPr>
        </p:nvGraphicFramePr>
        <p:xfrm>
          <a:off x="2411760" y="2820913"/>
          <a:ext cx="4251920" cy="542925"/>
        </p:xfrm>
        <a:graphic>
          <a:graphicData uri="http://schemas.openxmlformats.org/drawingml/2006/table">
            <a:tbl>
              <a:tblPr/>
              <a:tblGrid>
                <a:gridCol w="579512">
                  <a:extLst>
                    <a:ext uri="{9D8B030D-6E8A-4147-A177-3AD203B41FA5}">
                      <a16:colId xmlns:a16="http://schemas.microsoft.com/office/drawing/2014/main" val="1848623732"/>
                    </a:ext>
                  </a:extLst>
                </a:gridCol>
                <a:gridCol w="1546448">
                  <a:extLst>
                    <a:ext uri="{9D8B030D-6E8A-4147-A177-3AD203B41FA5}">
                      <a16:colId xmlns:a16="http://schemas.microsoft.com/office/drawing/2014/main" val="2469057731"/>
                    </a:ext>
                  </a:extLst>
                </a:gridCol>
                <a:gridCol w="1549896">
                  <a:extLst>
                    <a:ext uri="{9D8B030D-6E8A-4147-A177-3AD203B41FA5}">
                      <a16:colId xmlns:a16="http://schemas.microsoft.com/office/drawing/2014/main" val="32659995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98099270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2015.9-2016.8</a:t>
                      </a:r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销售指数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2016.9-2017.8</a:t>
                      </a:r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销售指数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增长率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463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37467.2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65.35%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7159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婴儿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17624.5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8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468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BFE9377-4643-4932-9BC2-DDA66396F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4901697-7294-4787-8C21-B17D6C79F8DF}"/>
              </a:ext>
            </a:extLst>
          </p:cNvPr>
          <p:cNvCxnSpPr/>
          <p:nvPr/>
        </p:nvCxnSpPr>
        <p:spPr>
          <a:xfrm flipV="1">
            <a:off x="2887190" y="1843160"/>
            <a:ext cx="0" cy="1420341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0A8FC614-04A7-495E-8A16-62C8CB87190F}"/>
              </a:ext>
            </a:extLst>
          </p:cNvPr>
          <p:cNvSpPr txBox="1"/>
          <p:nvPr/>
        </p:nvSpPr>
        <p:spPr>
          <a:xfrm>
            <a:off x="1633406" y="3017342"/>
            <a:ext cx="9025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FEF5A68-FBBE-4F6A-87D8-F6D8C6918FDB}"/>
              </a:ext>
            </a:extLst>
          </p:cNvPr>
          <p:cNvSpPr/>
          <p:nvPr/>
        </p:nvSpPr>
        <p:spPr>
          <a:xfrm>
            <a:off x="1477395" y="1839920"/>
            <a:ext cx="1004222" cy="10042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91578EA-D96C-4429-B1E5-FC1D8B659495}"/>
              </a:ext>
            </a:extLst>
          </p:cNvPr>
          <p:cNvSpPr txBox="1"/>
          <p:nvPr/>
        </p:nvSpPr>
        <p:spPr>
          <a:xfrm>
            <a:off x="1615173" y="1981904"/>
            <a:ext cx="902574" cy="769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998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4998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478BAAEC-03CD-4DF5-9292-E36FC0EBD210}"/>
              </a:ext>
            </a:extLst>
          </p:cNvPr>
          <p:cNvSpPr txBox="1"/>
          <p:nvPr/>
        </p:nvSpPr>
        <p:spPr>
          <a:xfrm>
            <a:off x="3059832" y="2067694"/>
            <a:ext cx="1257075" cy="67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91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1991" b="1" dirty="0">
              <a:solidFill>
                <a:srgbClr val="EE4E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B5806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运营方向</a:t>
            </a:r>
            <a:endParaRPr lang="zh-CN" altLang="en-US" sz="800" b="1" dirty="0">
              <a:solidFill>
                <a:srgbClr val="B5806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271254" y="514555"/>
            <a:ext cx="3523380" cy="735585"/>
            <a:chOff x="3886200" y="188686"/>
            <a:chExt cx="4699000" cy="979711"/>
          </a:xfrm>
        </p:grpSpPr>
        <p:sp>
          <p:nvSpPr>
            <p:cNvPr id="12" name="任意多边形 11"/>
            <p:cNvSpPr/>
            <p:nvPr/>
          </p:nvSpPr>
          <p:spPr>
            <a:xfrm>
              <a:off x="3886200" y="188686"/>
              <a:ext cx="4495801" cy="884596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089399" y="283804"/>
              <a:ext cx="4495801" cy="884593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18" dirty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目录</a:t>
              </a:r>
              <a:r>
                <a:rPr lang="zh-CN" altLang="en-US" sz="2418" b="1" dirty="0"/>
                <a:t> </a:t>
              </a:r>
              <a:r>
                <a:rPr lang="en-US" altLang="zh-CN" sz="2418" b="1" dirty="0"/>
                <a:t>/</a:t>
              </a:r>
              <a:r>
                <a:rPr lang="en-US" altLang="zh-CN" sz="2276" dirty="0"/>
                <a:t>CONTENTS</a:t>
              </a:r>
              <a:endParaRPr lang="zh-CN" altLang="en-US" sz="2276" dirty="0"/>
            </a:p>
          </p:txBody>
        </p:sp>
      </p:grpSp>
      <p:grpSp>
        <p:nvGrpSpPr>
          <p:cNvPr id="5" name="组合 42"/>
          <p:cNvGrpSpPr>
            <a:grpSpLocks/>
          </p:cNvGrpSpPr>
          <p:nvPr/>
        </p:nvGrpSpPr>
        <p:grpSpPr bwMode="auto">
          <a:xfrm>
            <a:off x="4056065" y="2067694"/>
            <a:ext cx="2826578" cy="393486"/>
            <a:chOff x="3859762" y="1809870"/>
            <a:chExt cx="5108621" cy="710784"/>
          </a:xfrm>
          <a:solidFill>
            <a:srgbClr val="EE4E74"/>
          </a:solidFill>
        </p:grpSpPr>
        <p:sp>
          <p:nvSpPr>
            <p:cNvPr id="24" name="矩形 23"/>
            <p:cNvSpPr/>
            <p:nvPr/>
          </p:nvSpPr>
          <p:spPr bwMode="auto">
            <a:xfrm>
              <a:off x="3859762" y="1809870"/>
              <a:ext cx="5108621" cy="710784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43553" y="1868801"/>
              <a:ext cx="1921419" cy="64132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707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店铺现状</a:t>
              </a:r>
            </a:p>
          </p:txBody>
        </p:sp>
      </p:grpSp>
      <p:sp>
        <p:nvSpPr>
          <p:cNvPr id="61" name="矩形 60"/>
          <p:cNvSpPr/>
          <p:nvPr/>
        </p:nvSpPr>
        <p:spPr bwMode="auto">
          <a:xfrm>
            <a:off x="3447101" y="2627363"/>
            <a:ext cx="408440" cy="393487"/>
          </a:xfrm>
          <a:prstGeom prst="rect">
            <a:avLst/>
          </a:prstGeom>
          <a:solidFill>
            <a:schemeClr val="accent1">
              <a:alpha val="89000"/>
            </a:schemeClr>
          </a:solidFill>
          <a:ln w="9525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rPr>
              <a:t>02</a:t>
            </a:r>
            <a:endParaRPr lang="zh-CN" altLang="en-US" sz="1600" dirty="0"/>
          </a:p>
        </p:txBody>
      </p:sp>
      <p:grpSp>
        <p:nvGrpSpPr>
          <p:cNvPr id="47" name="组合 42">
            <a:extLst>
              <a:ext uri="{FF2B5EF4-FFF2-40B4-BE49-F238E27FC236}">
                <a16:creationId xmlns:a16="http://schemas.microsoft.com/office/drawing/2014/main" id="{47998E14-9267-4497-8AE0-37C07635B564}"/>
              </a:ext>
            </a:extLst>
          </p:cNvPr>
          <p:cNvGrpSpPr>
            <a:grpSpLocks/>
          </p:cNvGrpSpPr>
          <p:nvPr/>
        </p:nvGrpSpPr>
        <p:grpSpPr bwMode="auto">
          <a:xfrm>
            <a:off x="4067944" y="2643758"/>
            <a:ext cx="2826578" cy="393486"/>
            <a:chOff x="3859762" y="1809870"/>
            <a:chExt cx="5108621" cy="71078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FD23E92-266F-46D5-AA9C-B082AEF80EC5}"/>
                </a:ext>
              </a:extLst>
            </p:cNvPr>
            <p:cNvSpPr/>
            <p:nvPr/>
          </p:nvSpPr>
          <p:spPr bwMode="auto">
            <a:xfrm>
              <a:off x="3859762" y="1809870"/>
              <a:ext cx="5108621" cy="710784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 w="9525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A7F460E-0A94-470D-ABC3-B43C53C84C86}"/>
                </a:ext>
              </a:extLst>
            </p:cNvPr>
            <p:cNvSpPr/>
            <p:nvPr/>
          </p:nvSpPr>
          <p:spPr>
            <a:xfrm>
              <a:off x="5322083" y="1868801"/>
              <a:ext cx="1921417" cy="641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7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行业现状</a:t>
              </a:r>
            </a:p>
          </p:txBody>
        </p:sp>
      </p:grpSp>
      <p:grpSp>
        <p:nvGrpSpPr>
          <p:cNvPr id="50" name="组合 42">
            <a:extLst>
              <a:ext uri="{FF2B5EF4-FFF2-40B4-BE49-F238E27FC236}">
                <a16:creationId xmlns:a16="http://schemas.microsoft.com/office/drawing/2014/main" id="{3BE78F04-D01A-4577-80BF-7994A0ED3E01}"/>
              </a:ext>
            </a:extLst>
          </p:cNvPr>
          <p:cNvGrpSpPr>
            <a:grpSpLocks/>
          </p:cNvGrpSpPr>
          <p:nvPr/>
        </p:nvGrpSpPr>
        <p:grpSpPr bwMode="auto">
          <a:xfrm>
            <a:off x="4067944" y="3186376"/>
            <a:ext cx="2826578" cy="393486"/>
            <a:chOff x="3859762" y="1809870"/>
            <a:chExt cx="5108621" cy="710784"/>
          </a:xfrm>
          <a:solidFill>
            <a:srgbClr val="EE4E74"/>
          </a:solidFill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DCF2599-0201-4C81-9953-3AFF5CDF9BCA}"/>
                </a:ext>
              </a:extLst>
            </p:cNvPr>
            <p:cNvSpPr/>
            <p:nvPr/>
          </p:nvSpPr>
          <p:spPr bwMode="auto">
            <a:xfrm>
              <a:off x="3859762" y="1809870"/>
              <a:ext cx="5108621" cy="710784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8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31F4880-A622-4EF8-B0B9-4823FCEA3560}"/>
                </a:ext>
              </a:extLst>
            </p:cNvPr>
            <p:cNvSpPr/>
            <p:nvPr/>
          </p:nvSpPr>
          <p:spPr>
            <a:xfrm>
              <a:off x="5291344" y="1868801"/>
              <a:ext cx="1921417" cy="64132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1707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运营方向</a:t>
              </a:r>
              <a:endParaRPr lang="en-US" altLang="zh-CN" sz="1707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78534C70-146A-422C-9C6B-570DB65107BF}"/>
              </a:ext>
            </a:extLst>
          </p:cNvPr>
          <p:cNvSpPr/>
          <p:nvPr/>
        </p:nvSpPr>
        <p:spPr bwMode="auto">
          <a:xfrm>
            <a:off x="3447101" y="2069448"/>
            <a:ext cx="408440" cy="393486"/>
          </a:xfrm>
          <a:prstGeom prst="rect">
            <a:avLst/>
          </a:prstGeom>
          <a:solidFill>
            <a:srgbClr val="EE4E74"/>
          </a:solidFill>
          <a:ln w="9525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rPr>
              <a:t>01</a:t>
            </a:r>
            <a:endParaRPr lang="zh-CN" altLang="en-US" sz="16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F5663F2-1F54-4F8C-A2F1-C59A2240A3CF}"/>
              </a:ext>
            </a:extLst>
          </p:cNvPr>
          <p:cNvSpPr/>
          <p:nvPr/>
        </p:nvSpPr>
        <p:spPr bwMode="auto">
          <a:xfrm>
            <a:off x="3447102" y="3182115"/>
            <a:ext cx="408440" cy="393487"/>
          </a:xfrm>
          <a:prstGeom prst="rect">
            <a:avLst/>
          </a:prstGeom>
          <a:solidFill>
            <a:srgbClr val="EE4E74"/>
          </a:solidFill>
          <a:ln w="9525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rPr>
              <a:t>03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522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reeform 3"/>
          <p:cNvSpPr>
            <a:spLocks/>
          </p:cNvSpPr>
          <p:nvPr/>
        </p:nvSpPr>
        <p:spPr bwMode="auto">
          <a:xfrm rot="10800000">
            <a:off x="467544" y="873658"/>
            <a:ext cx="2085693" cy="503394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1"/>
          </a:solidFill>
          <a:ln w="9525" cmpd="sng">
            <a:noFill/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sp>
        <p:nvSpPr>
          <p:cNvPr id="6148" name="Freeform 4"/>
          <p:cNvSpPr>
            <a:spLocks/>
          </p:cNvSpPr>
          <p:nvPr/>
        </p:nvSpPr>
        <p:spPr bwMode="auto">
          <a:xfrm>
            <a:off x="2409289" y="875522"/>
            <a:ext cx="2431721" cy="503394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rgbClr val="EE4E74"/>
          </a:solidFill>
          <a:ln w="9525" cmpd="sng">
            <a:noFill/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sp>
        <p:nvSpPr>
          <p:cNvPr id="6149" name="Freeform 5"/>
          <p:cNvSpPr>
            <a:spLocks/>
          </p:cNvSpPr>
          <p:nvPr/>
        </p:nvSpPr>
        <p:spPr bwMode="auto">
          <a:xfrm rot="10800000">
            <a:off x="4686896" y="873658"/>
            <a:ext cx="2084106" cy="503394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 dirty="0"/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6642075" y="876383"/>
            <a:ext cx="2085693" cy="503393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EE4E74"/>
          </a:solidFill>
          <a:ln w="9525" cmpd="sng">
            <a:noFill/>
            <a:round/>
            <a:headEnd/>
            <a:tailEnd/>
          </a:ln>
        </p:spPr>
        <p:txBody>
          <a:bodyPr lIns="91439" tIns="45720" rIns="91439" bIns="45720"/>
          <a:lstStyle/>
          <a:p>
            <a:endParaRPr lang="zh-CN" altLang="en-US" sz="1799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877623" y="1013039"/>
            <a:ext cx="152379" cy="190559"/>
            <a:chOff x="0" y="0"/>
            <a:chExt cx="96" cy="120"/>
          </a:xfrm>
        </p:grpSpPr>
        <p:sp>
          <p:nvSpPr>
            <p:cNvPr id="6152" name="Freeform 8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270824" y="1022891"/>
            <a:ext cx="746025" cy="173092"/>
            <a:chOff x="75" y="17"/>
            <a:chExt cx="470" cy="109"/>
          </a:xfrm>
          <a:solidFill>
            <a:schemeClr val="bg1"/>
          </a:solidFill>
        </p:grpSpPr>
        <p:sp>
          <p:nvSpPr>
            <p:cNvPr id="6156" name="Freeform 12"/>
            <p:cNvSpPr>
              <a:spLocks noEditPoints="1"/>
            </p:cNvSpPr>
            <p:nvPr/>
          </p:nvSpPr>
          <p:spPr bwMode="auto">
            <a:xfrm>
              <a:off x="428" y="17"/>
              <a:ext cx="117" cy="109"/>
            </a:xfrm>
            <a:custGeom>
              <a:avLst/>
              <a:gdLst>
                <a:gd name="T0" fmla="*/ 100 w 117"/>
                <a:gd name="T1" fmla="*/ 38 h 109"/>
                <a:gd name="T2" fmla="*/ 100 w 117"/>
                <a:gd name="T3" fmla="*/ 0 h 109"/>
                <a:gd name="T4" fmla="*/ 0 w 117"/>
                <a:gd name="T5" fmla="*/ 0 h 109"/>
                <a:gd name="T6" fmla="*/ 0 w 117"/>
                <a:gd name="T7" fmla="*/ 82 h 109"/>
                <a:gd name="T8" fmla="*/ 24 w 117"/>
                <a:gd name="T9" fmla="*/ 82 h 109"/>
                <a:gd name="T10" fmla="*/ 24 w 117"/>
                <a:gd name="T11" fmla="*/ 109 h 109"/>
                <a:gd name="T12" fmla="*/ 54 w 117"/>
                <a:gd name="T13" fmla="*/ 82 h 109"/>
                <a:gd name="T14" fmla="*/ 57 w 117"/>
                <a:gd name="T15" fmla="*/ 82 h 109"/>
                <a:gd name="T16" fmla="*/ 57 w 117"/>
                <a:gd name="T17" fmla="*/ 99 h 109"/>
                <a:gd name="T18" fmla="*/ 60 w 117"/>
                <a:gd name="T19" fmla="*/ 99 h 109"/>
                <a:gd name="T20" fmla="*/ 117 w 117"/>
                <a:gd name="T21" fmla="*/ 99 h 109"/>
                <a:gd name="T22" fmla="*/ 117 w 117"/>
                <a:gd name="T23" fmla="*/ 43 h 109"/>
                <a:gd name="T24" fmla="*/ 117 w 117"/>
                <a:gd name="T25" fmla="*/ 38 h 109"/>
                <a:gd name="T26" fmla="*/ 100 w 117"/>
                <a:gd name="T27" fmla="*/ 38 h 109"/>
                <a:gd name="T28" fmla="*/ 51 w 117"/>
                <a:gd name="T29" fmla="*/ 71 h 109"/>
                <a:gd name="T30" fmla="*/ 34 w 117"/>
                <a:gd name="T31" fmla="*/ 86 h 109"/>
                <a:gd name="T32" fmla="*/ 34 w 117"/>
                <a:gd name="T33" fmla="*/ 71 h 109"/>
                <a:gd name="T34" fmla="*/ 10 w 117"/>
                <a:gd name="T35" fmla="*/ 71 h 109"/>
                <a:gd name="T36" fmla="*/ 10 w 117"/>
                <a:gd name="T37" fmla="*/ 9 h 109"/>
                <a:gd name="T38" fmla="*/ 90 w 117"/>
                <a:gd name="T39" fmla="*/ 9 h 109"/>
                <a:gd name="T40" fmla="*/ 90 w 117"/>
                <a:gd name="T41" fmla="*/ 38 h 109"/>
                <a:gd name="T42" fmla="*/ 57 w 117"/>
                <a:gd name="T43" fmla="*/ 38 h 109"/>
                <a:gd name="T44" fmla="*/ 57 w 117"/>
                <a:gd name="T45" fmla="*/ 71 h 109"/>
                <a:gd name="T46" fmla="*/ 51 w 117"/>
                <a:gd name="T47" fmla="*/ 71 h 109"/>
                <a:gd name="T48" fmla="*/ 108 w 117"/>
                <a:gd name="T49" fmla="*/ 89 h 109"/>
                <a:gd name="T50" fmla="*/ 67 w 117"/>
                <a:gd name="T51" fmla="*/ 89 h 109"/>
                <a:gd name="T52" fmla="*/ 67 w 117"/>
                <a:gd name="T53" fmla="*/ 47 h 109"/>
                <a:gd name="T54" fmla="*/ 108 w 117"/>
                <a:gd name="T55" fmla="*/ 47 h 109"/>
                <a:gd name="T56" fmla="*/ 108 w 117"/>
                <a:gd name="T57" fmla="*/ 8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09">
                  <a:moveTo>
                    <a:pt x="100" y="38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4" y="82"/>
                  </a:lnTo>
                  <a:lnTo>
                    <a:pt x="24" y="109"/>
                  </a:lnTo>
                  <a:lnTo>
                    <a:pt x="54" y="82"/>
                  </a:lnTo>
                  <a:lnTo>
                    <a:pt x="57" y="82"/>
                  </a:lnTo>
                  <a:lnTo>
                    <a:pt x="57" y="99"/>
                  </a:lnTo>
                  <a:lnTo>
                    <a:pt x="60" y="99"/>
                  </a:lnTo>
                  <a:lnTo>
                    <a:pt x="117" y="99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00" y="38"/>
                  </a:lnTo>
                  <a:close/>
                  <a:moveTo>
                    <a:pt x="51" y="71"/>
                  </a:moveTo>
                  <a:lnTo>
                    <a:pt x="34" y="86"/>
                  </a:lnTo>
                  <a:lnTo>
                    <a:pt x="34" y="71"/>
                  </a:lnTo>
                  <a:lnTo>
                    <a:pt x="10" y="71"/>
                  </a:lnTo>
                  <a:lnTo>
                    <a:pt x="10" y="9"/>
                  </a:lnTo>
                  <a:lnTo>
                    <a:pt x="90" y="9"/>
                  </a:lnTo>
                  <a:lnTo>
                    <a:pt x="90" y="38"/>
                  </a:lnTo>
                  <a:lnTo>
                    <a:pt x="57" y="38"/>
                  </a:lnTo>
                  <a:lnTo>
                    <a:pt x="57" y="71"/>
                  </a:lnTo>
                  <a:lnTo>
                    <a:pt x="51" y="71"/>
                  </a:lnTo>
                  <a:close/>
                  <a:moveTo>
                    <a:pt x="108" y="89"/>
                  </a:moveTo>
                  <a:lnTo>
                    <a:pt x="67" y="89"/>
                  </a:lnTo>
                  <a:lnTo>
                    <a:pt x="67" y="47"/>
                  </a:lnTo>
                  <a:lnTo>
                    <a:pt x="108" y="47"/>
                  </a:lnTo>
                  <a:lnTo>
                    <a:pt x="10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 dirty="0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75" y="64"/>
              <a:ext cx="10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90" y="64"/>
              <a:ext cx="9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2552194" y="1008600"/>
            <a:ext cx="185713" cy="187383"/>
            <a:chOff x="0" y="0"/>
            <a:chExt cx="117" cy="118"/>
          </a:xfrm>
          <a:solidFill>
            <a:schemeClr val="bg1"/>
          </a:solidFill>
        </p:grpSpPr>
        <p:sp>
          <p:nvSpPr>
            <p:cNvPr id="6160" name="Freeform 16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639991" y="1039805"/>
            <a:ext cx="166665" cy="190559"/>
            <a:chOff x="0" y="0"/>
            <a:chExt cx="105" cy="120"/>
          </a:xfrm>
        </p:grpSpPr>
        <p:sp>
          <p:nvSpPr>
            <p:cNvPr id="6164" name="Freeform 20"/>
            <p:cNvSpPr>
              <a:spLocks/>
            </p:cNvSpPr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6165" name="Freeform 21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816281" y="975593"/>
            <a:ext cx="1396534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现有商品布局新类目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2713547" y="982240"/>
            <a:ext cx="1261882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相似品类客户挖角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5179495" y="977635"/>
            <a:ext cx="723273" cy="26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市场教育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7084238" y="977634"/>
            <a:ext cx="857925" cy="26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产品线扩展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567056" y="1923678"/>
            <a:ext cx="1793500" cy="288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开通新的类目授权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将鼻喷雾组新组合放入通用人群类目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建议：与平台方共建个护类目下耳鼻护理的新类目。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逐渐将母婴护理的品牌定位改为面向大众的健康护理。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67966" y="1939259"/>
            <a:ext cx="1792266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分成人使用人群教育和婴幼儿使用人群教育。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2627784" y="1923678"/>
            <a:ext cx="1973728" cy="25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面向通用人群的商品使用钻展定向洗鼻器、洗鼻盐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洗鼻壶、吸鼻器、保健理疗、五官用药商品客群。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面向婴幼儿的商品使用钻展定向吸鼻器客群。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6926805" y="1954841"/>
            <a:ext cx="1677643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推出更多宝宝洗护、孕妇洗护、成人洗护相关产品，依靠鼻喷鼻滴带动销售。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1184062" y="1353214"/>
            <a:ext cx="652655" cy="64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r>
              <a:rPr lang="zh-CN" altLang="zh-CN" sz="3599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6175" name="Text Box 31"/>
          <p:cNvSpPr txBox="1">
            <a:spLocks noChangeArrowheads="1"/>
          </p:cNvSpPr>
          <p:nvPr/>
        </p:nvSpPr>
        <p:spPr bwMode="auto">
          <a:xfrm>
            <a:off x="5402622" y="1354304"/>
            <a:ext cx="652655" cy="64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r>
              <a:rPr lang="zh-CN" altLang="zh-CN" sz="3599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3177124" y="1347614"/>
            <a:ext cx="652655" cy="64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r>
              <a:rPr lang="zh-CN" altLang="zh-CN" sz="3599" dirty="0">
                <a:solidFill>
                  <a:srgbClr val="EE4E74"/>
                </a:solidFill>
              </a:rPr>
              <a:t>02</a:t>
            </a: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7358595" y="1347614"/>
            <a:ext cx="652655" cy="64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9" tIns="45720" rIns="91439" bIns="45720">
            <a:spAutoFit/>
          </a:bodyPr>
          <a:lstStyle/>
          <a:p>
            <a:r>
              <a:rPr lang="zh-CN" altLang="zh-CN" sz="3599" dirty="0">
                <a:solidFill>
                  <a:srgbClr val="EE4E74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709111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49" grpId="0" animBg="1"/>
      <p:bldP spid="6150" grpId="0" animBg="1"/>
      <p:bldP spid="6166" grpId="0"/>
      <p:bldP spid="6167" grpId="0"/>
      <p:bldP spid="6168" grpId="0"/>
      <p:bldP spid="6169" grpId="0"/>
      <p:bldP spid="6170" grpId="0"/>
      <p:bldP spid="6171" grpId="0"/>
      <p:bldP spid="6172" grpId="0"/>
      <p:bldP spid="6173" grpId="0"/>
      <p:bldP spid="6174" grpId="0"/>
      <p:bldP spid="6175" grpId="0"/>
      <p:bldP spid="6176" grpId="0"/>
      <p:bldP spid="61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D516A289-1A28-46F8-9A08-9A2F6AB20146}"/>
              </a:ext>
            </a:extLst>
          </p:cNvPr>
          <p:cNvSpPr/>
          <p:nvPr/>
        </p:nvSpPr>
        <p:spPr>
          <a:xfrm>
            <a:off x="2339752" y="915566"/>
            <a:ext cx="1727091" cy="1727858"/>
          </a:xfrm>
          <a:prstGeom prst="rect">
            <a:avLst/>
          </a:prstGeom>
          <a:solidFill>
            <a:srgbClr val="39A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endParaRPr lang="zh-CN" altLang="en-US" sz="1799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D1C0333-F96C-4514-8261-CFF49706BCD5}"/>
              </a:ext>
            </a:extLst>
          </p:cNvPr>
          <p:cNvSpPr/>
          <p:nvPr/>
        </p:nvSpPr>
        <p:spPr>
          <a:xfrm>
            <a:off x="4055528" y="915566"/>
            <a:ext cx="2892735" cy="17180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endParaRPr lang="zh-CN" altLang="en-US" sz="1799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68246AC2-4FC2-4E6A-9971-DECF3482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19" y="1271324"/>
            <a:ext cx="2574379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拉新：从竞品品牌挖取更多客户，占领更多眼鼻清洗液的市场份额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034B183-CA6A-4D0B-AEAD-016B05311475}"/>
              </a:ext>
            </a:extLst>
          </p:cNvPr>
          <p:cNvSpPr/>
          <p:nvPr/>
        </p:nvSpPr>
        <p:spPr>
          <a:xfrm>
            <a:off x="2339752" y="2791657"/>
            <a:ext cx="1727091" cy="1727858"/>
          </a:xfrm>
          <a:prstGeom prst="rect">
            <a:avLst/>
          </a:prstGeom>
          <a:solidFill>
            <a:srgbClr val="EE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endParaRPr lang="zh-CN" altLang="en-US" sz="1799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9BD0799-EAB2-41EF-A80F-16273672093F}"/>
              </a:ext>
            </a:extLst>
          </p:cNvPr>
          <p:cNvSpPr/>
          <p:nvPr/>
        </p:nvSpPr>
        <p:spPr>
          <a:xfrm>
            <a:off x="4085892" y="2791657"/>
            <a:ext cx="2862372" cy="172785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endParaRPr lang="zh-CN" altLang="en-US" sz="1799" dirty="0"/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0B80A2BA-190F-48B7-9215-E2DBB04F7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888" y="2838663"/>
            <a:ext cx="2574379" cy="163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沉淀老客：提升产品质量、服务质量，给客户优秀的购物体验，加强客户的品牌认知，从而提升客户复购率和客单价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41A545FC-E449-47B4-A299-C765711AB4FF}"/>
              </a:ext>
            </a:extLst>
          </p:cNvPr>
          <p:cNvSpPr>
            <a:spLocks noEditPoints="1"/>
          </p:cNvSpPr>
          <p:nvPr/>
        </p:nvSpPr>
        <p:spPr bwMode="auto">
          <a:xfrm>
            <a:off x="2961568" y="1420442"/>
            <a:ext cx="578338" cy="69896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 dirty="0"/>
          </a:p>
        </p:txBody>
      </p:sp>
      <p:sp>
        <p:nvSpPr>
          <p:cNvPr id="49" name="Freeform 19">
            <a:extLst>
              <a:ext uri="{FF2B5EF4-FFF2-40B4-BE49-F238E27FC236}">
                <a16:creationId xmlns:a16="http://schemas.microsoft.com/office/drawing/2014/main" id="{7D586672-BC73-42A3-9082-068127105A13}"/>
              </a:ext>
            </a:extLst>
          </p:cNvPr>
          <p:cNvSpPr>
            <a:spLocks noEditPoints="1"/>
          </p:cNvSpPr>
          <p:nvPr/>
        </p:nvSpPr>
        <p:spPr bwMode="auto">
          <a:xfrm>
            <a:off x="2866687" y="3315775"/>
            <a:ext cx="673219" cy="679622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9" tIns="45720" rIns="91439" bIns="45720" numCol="1" anchor="t" anchorCtr="0" compatLnSpc="1"/>
          <a:lstStyle/>
          <a:p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20229407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2893" y="236327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8971" y="3071163"/>
            <a:ext cx="138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Gifrer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运营思路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1059582"/>
            <a:ext cx="2322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</a:rPr>
              <a:t>2017</a:t>
            </a:r>
            <a:endParaRPr lang="zh-CN" altLang="en-US" sz="7200" spc="-300" dirty="0">
              <a:solidFill>
                <a:schemeClr val="tx1">
                  <a:lumMod val="65000"/>
                  <a:lumOff val="3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72D3E01B-B23A-41BD-A5B3-FE93D1AEEBEE}"/>
              </a:ext>
            </a:extLst>
          </p:cNvPr>
          <p:cNvSpPr txBox="1"/>
          <p:nvPr/>
        </p:nvSpPr>
        <p:spPr>
          <a:xfrm>
            <a:off x="683568" y="3446879"/>
            <a:ext cx="44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徐翀    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797668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9F30366-11E4-4B69-BAB5-EE89E6D07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499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E59B2F5-1D38-431D-B5EF-F3BE06FDA12E}"/>
              </a:ext>
            </a:extLst>
          </p:cNvPr>
          <p:cNvSpPr txBox="1"/>
          <p:nvPr/>
        </p:nvSpPr>
        <p:spPr>
          <a:xfrm>
            <a:off x="3021916" y="2067694"/>
            <a:ext cx="1257075" cy="67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91" b="1" dirty="0">
                <a:solidFill>
                  <a:srgbClr val="EE4E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1991" b="1" dirty="0">
              <a:solidFill>
                <a:srgbClr val="EE4E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B5806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店铺现状</a:t>
            </a:r>
            <a:endParaRPr lang="zh-CN" altLang="en-US" sz="800" b="1" dirty="0">
              <a:solidFill>
                <a:srgbClr val="B5806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4901697-7294-4787-8C21-B17D6C79F8DF}"/>
              </a:ext>
            </a:extLst>
          </p:cNvPr>
          <p:cNvCxnSpPr/>
          <p:nvPr/>
        </p:nvCxnSpPr>
        <p:spPr>
          <a:xfrm flipV="1">
            <a:off x="2887190" y="1843160"/>
            <a:ext cx="0" cy="1420341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0A8FC614-04A7-495E-8A16-62C8CB87190F}"/>
              </a:ext>
            </a:extLst>
          </p:cNvPr>
          <p:cNvSpPr txBox="1"/>
          <p:nvPr/>
        </p:nvSpPr>
        <p:spPr>
          <a:xfrm>
            <a:off x="1633406" y="3017342"/>
            <a:ext cx="9025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FEF5A68-FBBE-4F6A-87D8-F6D8C6918FDB}"/>
              </a:ext>
            </a:extLst>
          </p:cNvPr>
          <p:cNvSpPr/>
          <p:nvPr/>
        </p:nvSpPr>
        <p:spPr>
          <a:xfrm>
            <a:off x="1477395" y="1839920"/>
            <a:ext cx="1004222" cy="10042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91578EA-D96C-4429-B1E5-FC1D8B659495}"/>
              </a:ext>
            </a:extLst>
          </p:cNvPr>
          <p:cNvSpPr txBox="1"/>
          <p:nvPr/>
        </p:nvSpPr>
        <p:spPr>
          <a:xfrm>
            <a:off x="1615173" y="1981904"/>
            <a:ext cx="902574" cy="769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998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4998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>
            <a:extLst>
              <a:ext uri="{FF2B5EF4-FFF2-40B4-BE49-F238E27FC236}">
                <a16:creationId xmlns:a16="http://schemas.microsoft.com/office/drawing/2014/main" id="{7735018B-67D1-44AE-8355-3307D1513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315" y="1384086"/>
            <a:ext cx="34559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5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法国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105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年婴幼儿健康护理品牌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50000"/>
              </a:lnSpc>
              <a:spcBef>
                <a:spcPts val="300"/>
              </a:spcBef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距今拥有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年历史，是三代欧洲妈妈的选择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78E72B-A317-47F3-8A4F-47D7B030818B}"/>
              </a:ext>
            </a:extLst>
          </p:cNvPr>
          <p:cNvSpPr/>
          <p:nvPr/>
        </p:nvSpPr>
        <p:spPr>
          <a:xfrm>
            <a:off x="2559643" y="1430692"/>
            <a:ext cx="425365" cy="42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r>
              <a:rPr lang="en-US" altLang="zh-CN" sz="1799" dirty="0"/>
              <a:t>01</a:t>
            </a:r>
            <a:endParaRPr lang="zh-CN" altLang="en-US" sz="1799" dirty="0"/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4DD19F63-ECE8-4718-93C5-695D44C19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315" y="2139693"/>
            <a:ext cx="3455917" cy="77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全球市场现状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、欧洲药房常年热销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、全球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60+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国家有售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089CFD-1531-4690-B1DB-07595DE57485}"/>
              </a:ext>
            </a:extLst>
          </p:cNvPr>
          <p:cNvSpPr/>
          <p:nvPr/>
        </p:nvSpPr>
        <p:spPr>
          <a:xfrm>
            <a:off x="2559643" y="2186297"/>
            <a:ext cx="425365" cy="425554"/>
          </a:xfrm>
          <a:prstGeom prst="rect">
            <a:avLst/>
          </a:prstGeom>
          <a:solidFill>
            <a:srgbClr val="EE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r>
              <a:rPr lang="en-US" altLang="zh-CN" sz="1799" dirty="0"/>
              <a:t>02</a:t>
            </a:r>
            <a:endParaRPr lang="zh-CN" altLang="en-US" sz="1799" dirty="0"/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E0DE2E28-96F8-445E-85DC-99AE6EAE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315" y="3055364"/>
            <a:ext cx="345591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明星产品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生理盐水鼻滴：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年一年累计卖出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亿支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Gifrer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生理盐水鼻喷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53EE76-9CFE-45EF-94D6-DFE91B1D6EA4}"/>
              </a:ext>
            </a:extLst>
          </p:cNvPr>
          <p:cNvSpPr/>
          <p:nvPr/>
        </p:nvSpPr>
        <p:spPr>
          <a:xfrm>
            <a:off x="2559643" y="3101969"/>
            <a:ext cx="425365" cy="425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rtlCol="0" anchor="ctr"/>
          <a:lstStyle/>
          <a:p>
            <a:pPr algn="ctr"/>
            <a:r>
              <a:rPr lang="en-US" altLang="zh-CN" sz="1799" dirty="0"/>
              <a:t>03</a:t>
            </a:r>
            <a:endParaRPr lang="zh-CN" altLang="en-US" sz="1799" dirty="0"/>
          </a:p>
        </p:txBody>
      </p:sp>
    </p:spTree>
    <p:extLst>
      <p:ext uri="{BB962C8B-B14F-4D97-AF65-F5344CB8AC3E}">
        <p14:creationId xmlns:p14="http://schemas.microsoft.com/office/powerpoint/2010/main" val="40170136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661709517"/>
              </p:ext>
            </p:extLst>
          </p:nvPr>
        </p:nvGraphicFramePr>
        <p:xfrm>
          <a:off x="684092" y="1404021"/>
          <a:ext cx="2870475" cy="270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41469E80-37FB-4F74-A076-0D85A9E6D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935676"/>
              </p:ext>
            </p:extLst>
          </p:nvPr>
        </p:nvGraphicFramePr>
        <p:xfrm>
          <a:off x="1187624" y="553021"/>
          <a:ext cx="6694313" cy="4322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121400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684092" y="1404021"/>
          <a:ext cx="2870475" cy="270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4DD8382-B903-4B03-AC75-6649C1A8BB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489544"/>
              </p:ext>
            </p:extLst>
          </p:nvPr>
        </p:nvGraphicFramePr>
        <p:xfrm>
          <a:off x="1547664" y="709459"/>
          <a:ext cx="6624735" cy="40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94714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684092" y="1404021"/>
          <a:ext cx="2870475" cy="270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1160822-E360-4608-90BE-9E30B5935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43568"/>
              </p:ext>
            </p:extLst>
          </p:nvPr>
        </p:nvGraphicFramePr>
        <p:xfrm>
          <a:off x="1835696" y="1193046"/>
          <a:ext cx="5544616" cy="2901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73888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684092" y="1404021"/>
          <a:ext cx="2870475" cy="270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9E35D68-ACAE-401F-8803-35B47D631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756451"/>
              </p:ext>
            </p:extLst>
          </p:nvPr>
        </p:nvGraphicFramePr>
        <p:xfrm>
          <a:off x="2286000" y="1200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68838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684092" y="1404021"/>
          <a:ext cx="2870475" cy="270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07E6967-0CEB-4EF1-8B19-8B4CC4C47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541489"/>
              </p:ext>
            </p:extLst>
          </p:nvPr>
        </p:nvGraphicFramePr>
        <p:xfrm>
          <a:off x="1547664" y="1200150"/>
          <a:ext cx="6292924" cy="2905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068269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多彩年度工作总结"/>
</p:tagLst>
</file>

<file path=ppt/theme/theme1.xml><?xml version="1.0" encoding="utf-8"?>
<a:theme xmlns:a="http://schemas.openxmlformats.org/drawingml/2006/main" name="Office 主题​​">
  <a:themeElements>
    <a:clrScheme name="自定义 1117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2DA2BF"/>
      </a:accent3>
      <a:accent4>
        <a:srgbClr val="DA1F28"/>
      </a:accent4>
      <a:accent5>
        <a:srgbClr val="2DA2BF"/>
      </a:accent5>
      <a:accent6>
        <a:srgbClr val="DA1F28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5081</TotalTime>
  <Words>1051</Words>
  <Application>Microsoft Office PowerPoint</Application>
  <PresentationFormat>全屏显示(16:9)</PresentationFormat>
  <Paragraphs>165</Paragraphs>
  <Slides>22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方正正中黑简体</vt:lpstr>
      <vt:lpstr>宋体</vt:lpstr>
      <vt:lpstr>微软雅黑</vt:lpstr>
      <vt:lpstr>Arial</vt:lpstr>
      <vt:lpstr>Broadway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多彩年度工作总结</dc:title>
  <dc:creator>USER</dc:creator>
  <cp:lastModifiedBy>apple</cp:lastModifiedBy>
  <cp:revision>461</cp:revision>
  <dcterms:created xsi:type="dcterms:W3CDTF">2014-11-09T01:07:25Z</dcterms:created>
  <dcterms:modified xsi:type="dcterms:W3CDTF">2020-03-10T08:36:25Z</dcterms:modified>
</cp:coreProperties>
</file>